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9" r:id="rId2"/>
    <p:sldId id="259" r:id="rId3"/>
    <p:sldId id="260" r:id="rId4"/>
    <p:sldId id="298" r:id="rId5"/>
    <p:sldId id="300" r:id="rId6"/>
    <p:sldId id="276" r:id="rId7"/>
    <p:sldId id="293" r:id="rId8"/>
    <p:sldId id="262" r:id="rId9"/>
    <p:sldId id="261" r:id="rId10"/>
    <p:sldId id="360" r:id="rId11"/>
    <p:sldId id="267" r:id="rId12"/>
    <p:sldId id="268" r:id="rId13"/>
    <p:sldId id="256" r:id="rId14"/>
    <p:sldId id="384" r:id="rId15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A293EB-10E1-4A83-8B6E-FEDD149C4E17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D87676E-C71C-4CAE-9C4F-9292BF09AD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506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D0D892-BF63-48A9-9EA7-AAAF8E3B15C9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6987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0D892-BF63-48A9-9EA7-AAAF8E3B15C9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0205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B9955C-AF06-40B4-B13D-2446541A1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3DAEAD-788C-41C6-AFF7-5FD083F09F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B2D31B-FB2A-41F9-ADAA-E8E08926F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4BA4-60B5-4F04-BBA5-E258A67A149E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D06D3D-CC45-412D-970F-2D375FC1D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BF91D7-E004-42B3-B4E6-58284E086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555C-1A29-4EAA-BF5A-A9C4D3FFE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802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001237-697F-4812-A71D-AEBF43970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DF19E4-D5EF-42C6-9979-720CB5CB9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4FD1EF-84B9-45D2-A36C-A0912B3B5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4BA4-60B5-4F04-BBA5-E258A67A149E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7F3546-54EC-48DE-A020-3A5049758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7B0595-67B5-4752-B612-3957B00B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555C-1A29-4EAA-BF5A-A9C4D3FFE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901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6135483-B094-4B11-9379-1C8C76E541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5E21946-3246-4FCD-A083-0F5756D383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75FEAC-B3BE-4A65-A529-FBB49951A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4BA4-60B5-4F04-BBA5-E258A67A149E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6324D7-D5AF-4E23-AF63-7427AA4C4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460BF5-2988-41E7-9233-AAC45FB93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555C-1A29-4EAA-BF5A-A9C4D3FFE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0659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21681B-842A-49BD-B21A-85B8C1607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AD5862-A266-4DDD-AB94-684A07C8F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BEFBF5-1AEB-407E-B057-3790229F7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4BA4-60B5-4F04-BBA5-E258A67A149E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17A9E4-9591-4BDC-B378-BC26A6353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FDEB21-4239-41ED-AC5F-0221F5F41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555C-1A29-4EAA-BF5A-A9C4D3FFE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015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E4848C-D1A1-4CEF-98D9-C9FB61FDA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563982-05BF-4303-A8B7-802D9C978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CFF542-0F7C-4910-8534-E2F2C7475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4BA4-60B5-4F04-BBA5-E258A67A149E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274091-639A-44BE-9DF5-E24A010CC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749BAD-6571-4DF7-8329-E69016464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555C-1A29-4EAA-BF5A-A9C4D3FFE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384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989320-47F5-46C9-A22F-F7E3862FC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86BCF9-C21A-4AD1-9D53-B9997FA9CD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861C6C-907D-4CA2-99C3-71494377C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A71AF2-E388-42DE-AE60-D2AEA90F6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4BA4-60B5-4F04-BBA5-E258A67A149E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9C89BF-E7EB-43E2-AB82-2752302CF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76998E-76AE-402D-ACBF-836EE6A38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555C-1A29-4EAA-BF5A-A9C4D3FFE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485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3AF160-FA84-4054-BCB5-B0FCDC43E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07217C-F609-49B9-ACF1-B1FDD98DB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F7715F-CC65-45D7-9E23-3139BE5974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38EA609-714A-444D-9B23-0CF9EB4BC8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C195D26-C5A2-41C7-A5E2-AE64F90964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D2D9F40-13D7-42CA-B2CD-5F733F3C0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4BA4-60B5-4F04-BBA5-E258A67A149E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C4DAFA-902D-4186-87B3-245ED999D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DAE72CE-15C1-4D7C-B0B5-39EFAD3E9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555C-1A29-4EAA-BF5A-A9C4D3FFE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019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58163F-3E20-41BD-94C4-5DA621BFA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2A464D8-005B-464B-B295-935D724E2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4BA4-60B5-4F04-BBA5-E258A67A149E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821CCD-BF10-457D-893A-616CEDD16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D85FF3-CECA-4163-97CB-7E9D6C4B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555C-1A29-4EAA-BF5A-A9C4D3FFE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52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4590B92-680D-47CE-AD2B-65750909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4BA4-60B5-4F04-BBA5-E258A67A149E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4DF9A4-9AA9-4454-AEE8-162F198F9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1015780-AC21-4B2C-94D2-4E5B899A4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555C-1A29-4EAA-BF5A-A9C4D3FFE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204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24F357-34F5-44D6-8988-115712AA1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0098E5-CF16-42E1-9E5B-F639DC138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9AD6322-9881-406E-BA0E-24FEBC9CFF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358DD8-22F8-4EC4-816F-A6323427A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4BA4-60B5-4F04-BBA5-E258A67A149E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6229AA-DEE6-46D6-9BEB-84E74FDE2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341BAC-B545-45A2-A1DA-A5BC66A9A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555C-1A29-4EAA-BF5A-A9C4D3FFE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544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A0F8F2-33EE-48BE-B3FD-6C0025502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BEF9813-5890-44EB-B933-D11FA1F13A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106F7EE-98A1-46BB-B800-06BC8E5DD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7A07A8-5139-48F2-8AF9-19F97706E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4BA4-60B5-4F04-BBA5-E258A67A149E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647C8C-CE27-4C33-80D5-4D8A982D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44EBEF-BB9E-4213-9C50-A3633597C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555C-1A29-4EAA-BF5A-A9C4D3FFE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18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20B3832-F94D-4D22-843C-8375A7B65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BE5773-DD6A-49E0-9D00-5380B55E2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E512DD-EE11-4CC0-B1C8-DB62C9EB5B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34BA4-60B5-4F04-BBA5-E258A67A149E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C5E279-8997-484D-8288-14BF941F47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FE2D8B-B371-4D31-B4EA-67E145053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C555C-1A29-4EAA-BF5A-A9C4D3FFEE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24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emf"/><Relationship Id="rId13" Type="http://schemas.openxmlformats.org/officeDocument/2006/relationships/image" Target="../media/image68.emf"/><Relationship Id="rId18" Type="http://schemas.openxmlformats.org/officeDocument/2006/relationships/image" Target="../media/image73.emf"/><Relationship Id="rId3" Type="http://schemas.openxmlformats.org/officeDocument/2006/relationships/image" Target="../media/image58.emf"/><Relationship Id="rId21" Type="http://schemas.openxmlformats.org/officeDocument/2006/relationships/image" Target="../media/image21.png"/><Relationship Id="rId7" Type="http://schemas.openxmlformats.org/officeDocument/2006/relationships/image" Target="../media/image62.emf"/><Relationship Id="rId12" Type="http://schemas.openxmlformats.org/officeDocument/2006/relationships/image" Target="../media/image67.emf"/><Relationship Id="rId17" Type="http://schemas.openxmlformats.org/officeDocument/2006/relationships/image" Target="../media/image72.emf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71.emf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emf"/><Relationship Id="rId11" Type="http://schemas.openxmlformats.org/officeDocument/2006/relationships/image" Target="../media/image66.emf"/><Relationship Id="rId5" Type="http://schemas.openxmlformats.org/officeDocument/2006/relationships/image" Target="../media/image60.emf"/><Relationship Id="rId15" Type="http://schemas.openxmlformats.org/officeDocument/2006/relationships/image" Target="../media/image70.emf"/><Relationship Id="rId10" Type="http://schemas.openxmlformats.org/officeDocument/2006/relationships/image" Target="../media/image65.emf"/><Relationship Id="rId19" Type="http://schemas.openxmlformats.org/officeDocument/2006/relationships/image" Target="../media/image74.emf"/><Relationship Id="rId4" Type="http://schemas.openxmlformats.org/officeDocument/2006/relationships/image" Target="../media/image59.emf"/><Relationship Id="rId9" Type="http://schemas.openxmlformats.org/officeDocument/2006/relationships/image" Target="../media/image64.emf"/><Relationship Id="rId14" Type="http://schemas.openxmlformats.org/officeDocument/2006/relationships/image" Target="../media/image6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2" Type="http://schemas.openxmlformats.org/officeDocument/2006/relationships/image" Target="../media/image3.emf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emf"/><Relationship Id="rId15" Type="http://schemas.openxmlformats.org/officeDocument/2006/relationships/image" Target="../media/image16.emf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image" Target="../media/image10.emf"/><Relationship Id="rId14" Type="http://schemas.openxmlformats.org/officeDocument/2006/relationships/image" Target="../media/image1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13" Type="http://schemas.openxmlformats.org/officeDocument/2006/relationships/image" Target="../media/image32.emf"/><Relationship Id="rId18" Type="http://schemas.openxmlformats.org/officeDocument/2006/relationships/image" Target="../media/image20.png"/><Relationship Id="rId3" Type="http://schemas.openxmlformats.org/officeDocument/2006/relationships/image" Target="../media/image22.emf"/><Relationship Id="rId7" Type="http://schemas.openxmlformats.org/officeDocument/2006/relationships/image" Target="../media/image26.emf"/><Relationship Id="rId12" Type="http://schemas.openxmlformats.org/officeDocument/2006/relationships/image" Target="../media/image31.emf"/><Relationship Id="rId17" Type="http://schemas.openxmlformats.org/officeDocument/2006/relationships/image" Target="../media/image36.em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emf"/><Relationship Id="rId11" Type="http://schemas.openxmlformats.org/officeDocument/2006/relationships/image" Target="../media/image30.emf"/><Relationship Id="rId5" Type="http://schemas.openxmlformats.org/officeDocument/2006/relationships/image" Target="../media/image24.emf"/><Relationship Id="rId15" Type="http://schemas.openxmlformats.org/officeDocument/2006/relationships/image" Target="../media/image34.emf"/><Relationship Id="rId10" Type="http://schemas.openxmlformats.org/officeDocument/2006/relationships/image" Target="../media/image29.emf"/><Relationship Id="rId19" Type="http://schemas.openxmlformats.org/officeDocument/2006/relationships/image" Target="../media/image21.png"/><Relationship Id="rId4" Type="http://schemas.openxmlformats.org/officeDocument/2006/relationships/image" Target="../media/image23.emf"/><Relationship Id="rId9" Type="http://schemas.openxmlformats.org/officeDocument/2006/relationships/image" Target="../media/image28.emf"/><Relationship Id="rId14" Type="http://schemas.openxmlformats.org/officeDocument/2006/relationships/image" Target="../media/image33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13" Type="http://schemas.openxmlformats.org/officeDocument/2006/relationships/image" Target="../media/image48.emf"/><Relationship Id="rId18" Type="http://schemas.openxmlformats.org/officeDocument/2006/relationships/image" Target="../media/image53.emf"/><Relationship Id="rId3" Type="http://schemas.openxmlformats.org/officeDocument/2006/relationships/image" Target="../media/image38.emf"/><Relationship Id="rId21" Type="http://schemas.openxmlformats.org/officeDocument/2006/relationships/image" Target="../media/image56.emf"/><Relationship Id="rId7" Type="http://schemas.openxmlformats.org/officeDocument/2006/relationships/image" Target="../media/image42.emf"/><Relationship Id="rId12" Type="http://schemas.openxmlformats.org/officeDocument/2006/relationships/image" Target="../media/image47.emf"/><Relationship Id="rId17" Type="http://schemas.openxmlformats.org/officeDocument/2006/relationships/image" Target="../media/image52.emf"/><Relationship Id="rId2" Type="http://schemas.openxmlformats.org/officeDocument/2006/relationships/image" Target="../media/image37.emf"/><Relationship Id="rId16" Type="http://schemas.openxmlformats.org/officeDocument/2006/relationships/image" Target="../media/image51.emf"/><Relationship Id="rId20" Type="http://schemas.openxmlformats.org/officeDocument/2006/relationships/image" Target="../media/image5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emf"/><Relationship Id="rId11" Type="http://schemas.openxmlformats.org/officeDocument/2006/relationships/image" Target="../media/image46.emf"/><Relationship Id="rId24" Type="http://schemas.openxmlformats.org/officeDocument/2006/relationships/image" Target="../media/image21.png"/><Relationship Id="rId5" Type="http://schemas.openxmlformats.org/officeDocument/2006/relationships/image" Target="../media/image40.emf"/><Relationship Id="rId15" Type="http://schemas.openxmlformats.org/officeDocument/2006/relationships/image" Target="../media/image50.emf"/><Relationship Id="rId23" Type="http://schemas.openxmlformats.org/officeDocument/2006/relationships/image" Target="../media/image20.png"/><Relationship Id="rId10" Type="http://schemas.openxmlformats.org/officeDocument/2006/relationships/image" Target="../media/image45.emf"/><Relationship Id="rId19" Type="http://schemas.openxmlformats.org/officeDocument/2006/relationships/image" Target="../media/image54.emf"/><Relationship Id="rId4" Type="http://schemas.openxmlformats.org/officeDocument/2006/relationships/image" Target="../media/image39.emf"/><Relationship Id="rId9" Type="http://schemas.openxmlformats.org/officeDocument/2006/relationships/image" Target="../media/image44.emf"/><Relationship Id="rId14" Type="http://schemas.openxmlformats.org/officeDocument/2006/relationships/image" Target="../media/image49.emf"/><Relationship Id="rId22" Type="http://schemas.openxmlformats.org/officeDocument/2006/relationships/image" Target="../media/image5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 flipH="1">
            <a:off x="2628900" y="2362201"/>
            <a:ext cx="6934200" cy="203131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r>
              <a:rPr lang="es-ES" sz="2800" dirty="0"/>
              <a:t>ESTRUCTURA ORGÁNICA </a:t>
            </a:r>
          </a:p>
          <a:p>
            <a:pPr algn="ctr"/>
            <a:r>
              <a:rPr lang="es-ES" sz="2800" dirty="0"/>
              <a:t>DE LA SECRETARÍA DE SALUD</a:t>
            </a:r>
          </a:p>
          <a:p>
            <a:pPr algn="ctr"/>
            <a:endParaRPr lang="es-ES" sz="2800" dirty="0"/>
          </a:p>
          <a:p>
            <a:r>
              <a:rPr lang="es-ES" sz="1400" dirty="0"/>
              <a:t>Área Responsable: Recursos Humanos.</a:t>
            </a:r>
          </a:p>
          <a:p>
            <a:r>
              <a:rPr lang="es-ES" sz="1400" dirty="0"/>
              <a:t>Fecha de Actualización:  01 de Abril de 2024.</a:t>
            </a:r>
          </a:p>
          <a:p>
            <a:r>
              <a:rPr lang="es-ES" sz="1400" dirty="0"/>
              <a:t>Fecha de Validación:  01 de Abril de 2024.</a:t>
            </a:r>
            <a:endParaRPr lang="es-MX" sz="14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3E285E6-E089-4BA2-A268-1BA997BC8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619" y="176276"/>
            <a:ext cx="7104762" cy="1019048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E0A368D-1598-4C1B-B2A3-8051F18E65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900" y="1147198"/>
            <a:ext cx="4123809" cy="2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011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 CuadroTexto">
            <a:extLst>
              <a:ext uri="{FF2B5EF4-FFF2-40B4-BE49-F238E27FC236}">
                <a16:creationId xmlns:a16="http://schemas.microsoft.com/office/drawing/2014/main" id="{EE6C56F6-E7C6-4AE8-BBCD-3702296BF8C4}"/>
              </a:ext>
            </a:extLst>
          </p:cNvPr>
          <p:cNvSpPr txBox="1"/>
          <p:nvPr/>
        </p:nvSpPr>
        <p:spPr>
          <a:xfrm flipH="1">
            <a:off x="3139523" y="365604"/>
            <a:ext cx="5727878" cy="707858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Unidad de Gestión Social y Programas Internos e Interinstitucionales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C4E9919E-15C8-47E8-BC45-51DC6E14C20F}"/>
              </a:ext>
            </a:extLst>
          </p:cNvPr>
          <p:cNvSpPr/>
          <p:nvPr/>
        </p:nvSpPr>
        <p:spPr>
          <a:xfrm>
            <a:off x="5367661" y="1471648"/>
            <a:ext cx="1271603" cy="5794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52C4135C-9594-4ED6-BDB0-C6409DD0759D}"/>
              </a:ext>
            </a:extLst>
          </p:cNvPr>
          <p:cNvCxnSpPr>
            <a:cxnSpLocks/>
          </p:cNvCxnSpPr>
          <p:nvPr/>
        </p:nvCxnSpPr>
        <p:spPr>
          <a:xfrm flipV="1">
            <a:off x="6015350" y="2051143"/>
            <a:ext cx="1" cy="11912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upo 60">
            <a:extLst>
              <a:ext uri="{FF2B5EF4-FFF2-40B4-BE49-F238E27FC236}">
                <a16:creationId xmlns:a16="http://schemas.microsoft.com/office/drawing/2014/main" id="{34D0973B-E1D1-4215-AF4A-2A463330D57A}"/>
              </a:ext>
            </a:extLst>
          </p:cNvPr>
          <p:cNvGrpSpPr/>
          <p:nvPr/>
        </p:nvGrpSpPr>
        <p:grpSpPr>
          <a:xfrm>
            <a:off x="342773" y="3573555"/>
            <a:ext cx="1194511" cy="630942"/>
            <a:chOff x="293736" y="2541769"/>
            <a:chExt cx="1916892" cy="804760"/>
          </a:xfrm>
        </p:grpSpPr>
        <p:sp>
          <p:nvSpPr>
            <p:cNvPr id="62" name="CuadroTexto 61">
              <a:extLst>
                <a:ext uri="{FF2B5EF4-FFF2-40B4-BE49-F238E27FC236}">
                  <a16:creationId xmlns:a16="http://schemas.microsoft.com/office/drawing/2014/main" id="{0E917563-8375-4FA3-BA87-B782046B8509}"/>
                </a:ext>
              </a:extLst>
            </p:cNvPr>
            <p:cNvSpPr txBox="1"/>
            <p:nvPr/>
          </p:nvSpPr>
          <p:spPr>
            <a:xfrm>
              <a:off x="293736" y="2541769"/>
              <a:ext cx="1916892" cy="804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500" dirty="0">
                  <a:latin typeface="Arial" panose="020B0604020202020204" pitchFamily="34" charset="0"/>
                  <a:cs typeface="Arial" panose="020B0604020202020204" pitchFamily="34" charset="0"/>
                </a:rPr>
                <a:t>Marco Antonio Barrón Vargas</a:t>
              </a:r>
            </a:p>
            <a:p>
              <a:pPr algn="ctr"/>
              <a:r>
                <a:rPr lang="es-MX" sz="500" dirty="0">
                  <a:latin typeface="Arial" panose="020B0604020202020204" pitchFamily="34" charset="0"/>
                  <a:cs typeface="Arial" panose="020B0604020202020204" pitchFamily="34" charset="0"/>
                </a:rPr>
                <a:t>Coordinador Estatal de Gestión Social y Programas</a:t>
              </a:r>
            </a:p>
            <a:p>
              <a:pPr algn="ctr"/>
              <a:r>
                <a:rPr lang="es-MX" sz="5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es-MX" sz="500" dirty="0">
                  <a:latin typeface="Arial" panose="020B0604020202020204" pitchFamily="34" charset="0"/>
                  <a:cs typeface="Arial" panose="020B0604020202020204" pitchFamily="34" charset="0"/>
                </a:rPr>
                <a:t>Rama Médica</a:t>
              </a:r>
            </a:p>
            <a:p>
              <a:pPr algn="ctr"/>
              <a:r>
                <a:rPr lang="es-MX" sz="500" dirty="0">
                  <a:latin typeface="Arial" panose="020B0604020202020204" pitchFamily="34" charset="0"/>
                  <a:cs typeface="Arial" panose="020B0604020202020204" pitchFamily="34" charset="0"/>
                </a:rPr>
                <a:t>M01007</a:t>
              </a:r>
            </a:p>
            <a:p>
              <a:pPr algn="ctr"/>
              <a:r>
                <a:rPr lang="es-MX" sz="500" dirty="0">
                  <a:latin typeface="Arial" panose="020B0604020202020204" pitchFamily="34" charset="0"/>
                  <a:cs typeface="Arial" panose="020B0604020202020204" pitchFamily="34" charset="0"/>
                </a:rPr>
                <a:t>Eventual </a:t>
              </a: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39B143B1-52F4-4145-9650-979F5B362737}"/>
                </a:ext>
              </a:extLst>
            </p:cNvPr>
            <p:cNvSpPr/>
            <p:nvPr/>
          </p:nvSpPr>
          <p:spPr>
            <a:xfrm>
              <a:off x="403822" y="2573294"/>
              <a:ext cx="1721093" cy="70740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6" name="Rectángulo 65">
            <a:extLst>
              <a:ext uri="{FF2B5EF4-FFF2-40B4-BE49-F238E27FC236}">
                <a16:creationId xmlns:a16="http://schemas.microsoft.com/office/drawing/2014/main" id="{33A032C8-C1DC-45E5-9ABC-9DF609FD2C33}"/>
              </a:ext>
            </a:extLst>
          </p:cNvPr>
          <p:cNvSpPr/>
          <p:nvPr/>
        </p:nvSpPr>
        <p:spPr>
          <a:xfrm>
            <a:off x="1815641" y="3583219"/>
            <a:ext cx="1092404" cy="554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7523FABC-C599-4169-B57D-9BBDCC6B2165}"/>
              </a:ext>
            </a:extLst>
          </p:cNvPr>
          <p:cNvSpPr/>
          <p:nvPr/>
        </p:nvSpPr>
        <p:spPr>
          <a:xfrm>
            <a:off x="3239538" y="3597518"/>
            <a:ext cx="1092404" cy="554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CF2667B9-A33D-48CC-8BA6-5A5E05567113}"/>
              </a:ext>
            </a:extLst>
          </p:cNvPr>
          <p:cNvSpPr/>
          <p:nvPr/>
        </p:nvSpPr>
        <p:spPr>
          <a:xfrm>
            <a:off x="4693997" y="3597850"/>
            <a:ext cx="999026" cy="5546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2329690E-E849-4DB5-882F-D14F9FD760BF}"/>
              </a:ext>
            </a:extLst>
          </p:cNvPr>
          <p:cNvSpPr/>
          <p:nvPr/>
        </p:nvSpPr>
        <p:spPr>
          <a:xfrm>
            <a:off x="7758328" y="3581647"/>
            <a:ext cx="1151387" cy="57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F41EE8F5-F5F4-40F3-886C-6529DEF03B02}"/>
              </a:ext>
            </a:extLst>
          </p:cNvPr>
          <p:cNvSpPr/>
          <p:nvPr/>
        </p:nvSpPr>
        <p:spPr>
          <a:xfrm>
            <a:off x="9215802" y="3582773"/>
            <a:ext cx="1272637" cy="57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A6CA4474-9C40-4797-B77B-28E0857DFAA2}"/>
              </a:ext>
            </a:extLst>
          </p:cNvPr>
          <p:cNvSpPr/>
          <p:nvPr/>
        </p:nvSpPr>
        <p:spPr>
          <a:xfrm>
            <a:off x="10922595" y="3555695"/>
            <a:ext cx="1099168" cy="5821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D59CC522-AC02-4799-A94A-21A9F698E695}"/>
              </a:ext>
            </a:extLst>
          </p:cNvPr>
          <p:cNvCxnSpPr>
            <a:cxnSpLocks/>
          </p:cNvCxnSpPr>
          <p:nvPr/>
        </p:nvCxnSpPr>
        <p:spPr>
          <a:xfrm>
            <a:off x="829977" y="3242419"/>
            <a:ext cx="107714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159E18E-1A15-4F81-9BE7-767A62E33FB4}"/>
              </a:ext>
            </a:extLst>
          </p:cNvPr>
          <p:cNvCxnSpPr>
            <a:cxnSpLocks/>
          </p:cNvCxnSpPr>
          <p:nvPr/>
        </p:nvCxnSpPr>
        <p:spPr>
          <a:xfrm>
            <a:off x="829977" y="3242419"/>
            <a:ext cx="0" cy="3670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55BA7E92-B246-43DB-9110-C97264FDCC83}"/>
              </a:ext>
            </a:extLst>
          </p:cNvPr>
          <p:cNvCxnSpPr>
            <a:cxnSpLocks/>
          </p:cNvCxnSpPr>
          <p:nvPr/>
        </p:nvCxnSpPr>
        <p:spPr>
          <a:xfrm>
            <a:off x="2383795" y="3242419"/>
            <a:ext cx="0" cy="3392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D39867EE-86F4-46BB-935B-95CF371002A7}"/>
              </a:ext>
            </a:extLst>
          </p:cNvPr>
          <p:cNvCxnSpPr>
            <a:cxnSpLocks/>
          </p:cNvCxnSpPr>
          <p:nvPr/>
        </p:nvCxnSpPr>
        <p:spPr>
          <a:xfrm>
            <a:off x="3783351" y="3242419"/>
            <a:ext cx="0" cy="3550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id="{8510EB1B-7D00-47F5-A598-FDCC51C9B657}"/>
              </a:ext>
            </a:extLst>
          </p:cNvPr>
          <p:cNvCxnSpPr>
            <a:cxnSpLocks/>
          </p:cNvCxnSpPr>
          <p:nvPr/>
        </p:nvCxnSpPr>
        <p:spPr>
          <a:xfrm>
            <a:off x="5207100" y="3242419"/>
            <a:ext cx="0" cy="3670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87">
            <a:extLst>
              <a:ext uri="{FF2B5EF4-FFF2-40B4-BE49-F238E27FC236}">
                <a16:creationId xmlns:a16="http://schemas.microsoft.com/office/drawing/2014/main" id="{B365A47C-EC26-42DB-A3B6-51C6D5086319}"/>
              </a:ext>
            </a:extLst>
          </p:cNvPr>
          <p:cNvCxnSpPr>
            <a:cxnSpLocks/>
          </p:cNvCxnSpPr>
          <p:nvPr/>
        </p:nvCxnSpPr>
        <p:spPr>
          <a:xfrm>
            <a:off x="8313026" y="3236465"/>
            <a:ext cx="0" cy="3451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id="{956D9971-8854-40CA-8FF2-09E150F14EB0}"/>
              </a:ext>
            </a:extLst>
          </p:cNvPr>
          <p:cNvCxnSpPr>
            <a:cxnSpLocks/>
          </p:cNvCxnSpPr>
          <p:nvPr/>
        </p:nvCxnSpPr>
        <p:spPr>
          <a:xfrm>
            <a:off x="9881141" y="3236465"/>
            <a:ext cx="0" cy="3451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DB2C3DB7-F426-4C0F-96A4-F5E6D613E3BF}"/>
              </a:ext>
            </a:extLst>
          </p:cNvPr>
          <p:cNvCxnSpPr>
            <a:cxnSpLocks/>
          </p:cNvCxnSpPr>
          <p:nvPr/>
        </p:nvCxnSpPr>
        <p:spPr>
          <a:xfrm>
            <a:off x="11588649" y="3236465"/>
            <a:ext cx="0" cy="331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uadroTexto 46">
            <a:extLst>
              <a:ext uri="{FF2B5EF4-FFF2-40B4-BE49-F238E27FC236}">
                <a16:creationId xmlns:a16="http://schemas.microsoft.com/office/drawing/2014/main" id="{5B29E181-F0FA-4D33-AD75-D82088C24255}"/>
              </a:ext>
            </a:extLst>
          </p:cNvPr>
          <p:cNvSpPr txBox="1"/>
          <p:nvPr/>
        </p:nvSpPr>
        <p:spPr>
          <a:xfrm>
            <a:off x="5304382" y="1482347"/>
            <a:ext cx="141818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José Raymundo Zamarripa Castillo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Titular de la Unidad de Gestión Social y programas Interno e Interinstitucionales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Médico General “A”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M01006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Regularizado </a:t>
            </a:r>
          </a:p>
          <a:p>
            <a:pPr algn="ctr"/>
            <a:endParaRPr lang="es-MX" sz="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0EBC6F4B-C949-4B17-9A89-D7DFEB1135C7}"/>
              </a:ext>
            </a:extLst>
          </p:cNvPr>
          <p:cNvSpPr txBox="1"/>
          <p:nvPr/>
        </p:nvSpPr>
        <p:spPr>
          <a:xfrm>
            <a:off x="1793911" y="3542232"/>
            <a:ext cx="119451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Fabián Oziel Alvarado Reyna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Coordinador Estatal de Gestión Social y Programas</a:t>
            </a:r>
          </a:p>
          <a:p>
            <a:pPr algn="ctr"/>
            <a:endParaRPr lang="es-MX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Enfermero Auxiliar 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CPSPEA0001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IMSS Bienestar </a:t>
            </a:r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B81A0D96-BF1F-4229-9DD4-1866B6E63EBE}"/>
              </a:ext>
            </a:extLst>
          </p:cNvPr>
          <p:cNvSpPr txBox="1"/>
          <p:nvPr/>
        </p:nvSpPr>
        <p:spPr>
          <a:xfrm>
            <a:off x="3166459" y="3568041"/>
            <a:ext cx="119451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Laura Griselda Llanas Olivares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Coordinador Estatal de Gestión Social y Programas</a:t>
            </a:r>
          </a:p>
          <a:p>
            <a:pPr algn="ctr"/>
            <a:endParaRPr lang="es-MX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Enfermera General 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CPSPEG0001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IMSS Bienestar </a:t>
            </a: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9425F43D-C4AA-4C41-AD9B-F3F93561AFA9}"/>
              </a:ext>
            </a:extLst>
          </p:cNvPr>
          <p:cNvSpPr txBox="1"/>
          <p:nvPr/>
        </p:nvSpPr>
        <p:spPr>
          <a:xfrm>
            <a:off x="4578281" y="3555695"/>
            <a:ext cx="119451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Germán Oswaldo Reyes Espinoza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Coordinador Estatal de Gestión Social y Programas</a:t>
            </a:r>
          </a:p>
          <a:p>
            <a:pPr algn="ctr"/>
            <a:endParaRPr lang="es-MX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Apoyo Administrativo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M03025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Eventual </a:t>
            </a: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BD08886A-2BCB-49C4-9532-20B2B0DF3756}"/>
              </a:ext>
            </a:extLst>
          </p:cNvPr>
          <p:cNvSpPr txBox="1"/>
          <p:nvPr/>
        </p:nvSpPr>
        <p:spPr>
          <a:xfrm>
            <a:off x="7705903" y="3553119"/>
            <a:ext cx="119451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Roberto Adolfo Reyes Espinoza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Coordinador Estatal de Gestión Social y Programas</a:t>
            </a:r>
          </a:p>
          <a:p>
            <a:pPr algn="ctr"/>
            <a:endParaRPr lang="es-MX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Apoyo Administrativo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M03025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Eventual </a:t>
            </a: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B936E8E2-397B-4F14-A0C8-10FEE05102F3}"/>
              </a:ext>
            </a:extLst>
          </p:cNvPr>
          <p:cNvSpPr txBox="1"/>
          <p:nvPr/>
        </p:nvSpPr>
        <p:spPr>
          <a:xfrm>
            <a:off x="9293928" y="3553119"/>
            <a:ext cx="119451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Brenda </a:t>
            </a:r>
            <a:r>
              <a:rPr lang="es-MX" sz="500" dirty="0" err="1">
                <a:latin typeface="Arial" panose="020B0604020202020204" pitchFamily="34" charset="0"/>
                <a:cs typeface="Arial" panose="020B0604020202020204" pitchFamily="34" charset="0"/>
              </a:rPr>
              <a:t>Yereni</a:t>
            </a:r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 Briones Guerrero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Coordinador Estatal de Gestión Social y Programas</a:t>
            </a:r>
          </a:p>
          <a:p>
            <a:pPr algn="ctr"/>
            <a:endParaRPr lang="es-MX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Apoyo Administrativo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M03025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Eventual 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CC01C088-EC76-4BCA-800D-0246676E886B}"/>
              </a:ext>
            </a:extLst>
          </p:cNvPr>
          <p:cNvSpPr txBox="1"/>
          <p:nvPr/>
        </p:nvSpPr>
        <p:spPr>
          <a:xfrm>
            <a:off x="10884444" y="3530026"/>
            <a:ext cx="119451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Jill Samantha Castillo Ibarra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Coordinador Estatal de Gestión Social y Programas</a:t>
            </a:r>
          </a:p>
          <a:p>
            <a:pPr algn="ctr"/>
            <a:endParaRPr lang="es-MX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Apoyo Administrativo en Salud A2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M03024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</a:p>
        </p:txBody>
      </p:sp>
      <p:pic>
        <p:nvPicPr>
          <p:cNvPr id="96" name="Imagen 2">
            <a:extLst>
              <a:ext uri="{FF2B5EF4-FFF2-40B4-BE49-F238E27FC236}">
                <a16:creationId xmlns:a16="http://schemas.microsoft.com/office/drawing/2014/main" id="{1AE3B71B-00E3-4107-9FA2-95D37689E86B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58"/>
          <a:stretch/>
        </p:blipFill>
        <p:spPr bwMode="auto">
          <a:xfrm>
            <a:off x="0" y="157150"/>
            <a:ext cx="3032374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951C24E9-57B8-4033-8D24-1DB651557E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7905" y="365604"/>
            <a:ext cx="2341067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710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 flipH="1">
            <a:off x="4089402" y="127910"/>
            <a:ext cx="3548556" cy="707872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Subsecretaría de Atención de la Salud 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5 CuadroTexto"/>
          <p:cNvSpPr txBox="1"/>
          <p:nvPr/>
        </p:nvSpPr>
        <p:spPr>
          <a:xfrm>
            <a:off x="5982526" y="6552486"/>
            <a:ext cx="45496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prstClr val="black"/>
                </a:solidFill>
              </a:rPr>
              <a:t>Al cierre de ésta publicación no se cuenta con Vacantes en los puestos de éste nivel.</a:t>
            </a:r>
            <a:endParaRPr lang="es-MX" sz="1000" dirty="0">
              <a:solidFill>
                <a:prstClr val="black"/>
              </a:solidFill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95A5F753-5A22-49C7-A312-23E556D8877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263396" y="1873188"/>
            <a:ext cx="8042275" cy="3448051"/>
            <a:chOff x="382" y="847"/>
            <a:chExt cx="5066" cy="2172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2864E9F1-DD0D-485B-A86B-5A8556C90D1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82" y="1344"/>
              <a:ext cx="5058" cy="1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819D5841-3CA1-488A-BF77-9ECCEBFAD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8" y="847"/>
              <a:ext cx="956" cy="515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5137" name="Picture 17">
              <a:extLst>
                <a:ext uri="{FF2B5EF4-FFF2-40B4-BE49-F238E27FC236}">
                  <a16:creationId xmlns:a16="http://schemas.microsoft.com/office/drawing/2014/main" id="{125EE287-B1E9-4389-82C9-7A719BC826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" y="1401"/>
              <a:ext cx="595" cy="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6" name="Picture 26">
              <a:extLst>
                <a:ext uri="{FF2B5EF4-FFF2-40B4-BE49-F238E27FC236}">
                  <a16:creationId xmlns:a16="http://schemas.microsoft.com/office/drawing/2014/main" id="{71EE5DB7-6D89-4277-877C-B340F66E3E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" y="2530"/>
              <a:ext cx="519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Rectangle 35">
              <a:extLst>
                <a:ext uri="{FF2B5EF4-FFF2-40B4-BE49-F238E27FC236}">
                  <a16:creationId xmlns:a16="http://schemas.microsoft.com/office/drawing/2014/main" id="{86D56F72-F67E-4F4D-AA7F-FBA03A399F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" y="2446"/>
              <a:ext cx="796" cy="539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2" name="Rectangle 36">
              <a:extLst>
                <a:ext uri="{FF2B5EF4-FFF2-40B4-BE49-F238E27FC236}">
                  <a16:creationId xmlns:a16="http://schemas.microsoft.com/office/drawing/2014/main" id="{F1391ECD-AFB0-4B98-9393-831D6D153A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" y="2446"/>
              <a:ext cx="796" cy="539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3" name="Rectangle 37">
              <a:extLst>
                <a:ext uri="{FF2B5EF4-FFF2-40B4-BE49-F238E27FC236}">
                  <a16:creationId xmlns:a16="http://schemas.microsoft.com/office/drawing/2014/main" id="{F2B0B6B9-625A-401E-850C-EEAB0FB50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" y="2446"/>
              <a:ext cx="796" cy="539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5158" name="Picture 38">
              <a:extLst>
                <a:ext uri="{FF2B5EF4-FFF2-40B4-BE49-F238E27FC236}">
                  <a16:creationId xmlns:a16="http://schemas.microsoft.com/office/drawing/2014/main" id="{53074F73-D9C5-4F2C-A57C-890787F262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3" y="2435"/>
              <a:ext cx="845" cy="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9" name="Picture 39">
              <a:extLst>
                <a:ext uri="{FF2B5EF4-FFF2-40B4-BE49-F238E27FC236}">
                  <a16:creationId xmlns:a16="http://schemas.microsoft.com/office/drawing/2014/main" id="{088F5A2A-AEC9-4647-AF0B-49A98BE12B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3" y="2435"/>
              <a:ext cx="845" cy="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Rectangle 40">
              <a:extLst>
                <a:ext uri="{FF2B5EF4-FFF2-40B4-BE49-F238E27FC236}">
                  <a16:creationId xmlns:a16="http://schemas.microsoft.com/office/drawing/2014/main" id="{97B496CD-FDB5-436E-AD48-C0F301765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" y="2446"/>
              <a:ext cx="796" cy="539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5161" name="Picture 41">
              <a:extLst>
                <a:ext uri="{FF2B5EF4-FFF2-40B4-BE49-F238E27FC236}">
                  <a16:creationId xmlns:a16="http://schemas.microsoft.com/office/drawing/2014/main" id="{A1A11FE6-E465-4094-93FE-A3345A3791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1" y="2503"/>
              <a:ext cx="553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Rectangle 48">
              <a:extLst>
                <a:ext uri="{FF2B5EF4-FFF2-40B4-BE49-F238E27FC236}">
                  <a16:creationId xmlns:a16="http://schemas.microsoft.com/office/drawing/2014/main" id="{0BC450D4-E0AC-47FE-AB12-FE56840C0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8" y="2634"/>
              <a:ext cx="13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s-MX" altLang="es-MX" sz="600">
                  <a:solidFill>
                    <a:srgbClr val="000000"/>
                  </a:solidFill>
                </a:rPr>
                <a:t> </a:t>
              </a:r>
              <a:endParaRPr lang="es-MX" altLang="es-MX"/>
            </a:p>
          </p:txBody>
        </p:sp>
        <p:sp>
          <p:nvSpPr>
            <p:cNvPr id="45" name="Rectangle 53">
              <a:extLst>
                <a:ext uri="{FF2B5EF4-FFF2-40B4-BE49-F238E27FC236}">
                  <a16:creationId xmlns:a16="http://schemas.microsoft.com/office/drawing/2014/main" id="{2B0B4D6A-7FC1-4BEA-AFAC-CF9705215A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8" y="2446"/>
              <a:ext cx="748" cy="539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" name="Rectangle 54">
              <a:extLst>
                <a:ext uri="{FF2B5EF4-FFF2-40B4-BE49-F238E27FC236}">
                  <a16:creationId xmlns:a16="http://schemas.microsoft.com/office/drawing/2014/main" id="{E75FED4B-B9DC-4C68-B2A8-1518365266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8" y="2446"/>
              <a:ext cx="748" cy="539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" name="Rectangle 55">
              <a:extLst>
                <a:ext uri="{FF2B5EF4-FFF2-40B4-BE49-F238E27FC236}">
                  <a16:creationId xmlns:a16="http://schemas.microsoft.com/office/drawing/2014/main" id="{3F89DA43-69EB-4FCA-AC7E-304552E4B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8" y="2446"/>
              <a:ext cx="748" cy="539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5176" name="Picture 56">
              <a:extLst>
                <a:ext uri="{FF2B5EF4-FFF2-40B4-BE49-F238E27FC236}">
                  <a16:creationId xmlns:a16="http://schemas.microsoft.com/office/drawing/2014/main" id="{E09ADD3F-B4AF-4E24-A1BB-30FB84E8F6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8" y="2435"/>
              <a:ext cx="796" cy="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77" name="Picture 57">
              <a:extLst>
                <a:ext uri="{FF2B5EF4-FFF2-40B4-BE49-F238E27FC236}">
                  <a16:creationId xmlns:a16="http://schemas.microsoft.com/office/drawing/2014/main" id="{BF2D6B45-AD3D-40DB-B76F-4B7FC15318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8" y="2435"/>
              <a:ext cx="796" cy="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Rectangle 58">
              <a:extLst>
                <a:ext uri="{FF2B5EF4-FFF2-40B4-BE49-F238E27FC236}">
                  <a16:creationId xmlns:a16="http://schemas.microsoft.com/office/drawing/2014/main" id="{6ECF22E2-66F4-4A27-BD77-FC7F31D37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8" y="2446"/>
              <a:ext cx="748" cy="539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5179" name="Picture 59">
              <a:extLst>
                <a:ext uri="{FF2B5EF4-FFF2-40B4-BE49-F238E27FC236}">
                  <a16:creationId xmlns:a16="http://schemas.microsoft.com/office/drawing/2014/main" id="{01BD5E5B-1C6B-45EA-963D-BD31C11994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0" y="2503"/>
              <a:ext cx="459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" name="Rectangle 65">
              <a:extLst>
                <a:ext uri="{FF2B5EF4-FFF2-40B4-BE49-F238E27FC236}">
                  <a16:creationId xmlns:a16="http://schemas.microsoft.com/office/drawing/2014/main" id="{9290D61E-31CB-48BE-9E3E-9A14F3186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5" y="2634"/>
              <a:ext cx="13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s-MX" altLang="es-MX" sz="600">
                  <a:solidFill>
                    <a:srgbClr val="000000"/>
                  </a:solidFill>
                </a:rPr>
                <a:t> </a:t>
              </a:r>
              <a:endParaRPr lang="es-MX" altLang="es-MX"/>
            </a:p>
          </p:txBody>
        </p:sp>
        <p:sp>
          <p:nvSpPr>
            <p:cNvPr id="59" name="Rectangle 71">
              <a:extLst>
                <a:ext uri="{FF2B5EF4-FFF2-40B4-BE49-F238E27FC236}">
                  <a16:creationId xmlns:a16="http://schemas.microsoft.com/office/drawing/2014/main" id="{25A1A01C-B3BE-401D-83C1-9481BD34B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8" y="2446"/>
              <a:ext cx="748" cy="539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0" name="Rectangle 72">
              <a:extLst>
                <a:ext uri="{FF2B5EF4-FFF2-40B4-BE49-F238E27FC236}">
                  <a16:creationId xmlns:a16="http://schemas.microsoft.com/office/drawing/2014/main" id="{35ECCB26-78B3-449A-A565-F6EA067F8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8" y="2446"/>
              <a:ext cx="748" cy="539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1" name="Rectangle 73">
              <a:extLst>
                <a:ext uri="{FF2B5EF4-FFF2-40B4-BE49-F238E27FC236}">
                  <a16:creationId xmlns:a16="http://schemas.microsoft.com/office/drawing/2014/main" id="{031F8286-0230-4114-88F5-AD590CEC06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8" y="2446"/>
              <a:ext cx="748" cy="539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5194" name="Picture 74">
              <a:extLst>
                <a:ext uri="{FF2B5EF4-FFF2-40B4-BE49-F238E27FC236}">
                  <a16:creationId xmlns:a16="http://schemas.microsoft.com/office/drawing/2014/main" id="{06DF9684-B68E-4FD5-8219-7B909954D2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9" y="2435"/>
              <a:ext cx="792" cy="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95" name="Picture 75">
              <a:extLst>
                <a:ext uri="{FF2B5EF4-FFF2-40B4-BE49-F238E27FC236}">
                  <a16:creationId xmlns:a16="http://schemas.microsoft.com/office/drawing/2014/main" id="{06EC7083-F6E3-431E-954A-875BE1B426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9" y="2435"/>
              <a:ext cx="792" cy="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Rectangle 76">
              <a:extLst>
                <a:ext uri="{FF2B5EF4-FFF2-40B4-BE49-F238E27FC236}">
                  <a16:creationId xmlns:a16="http://schemas.microsoft.com/office/drawing/2014/main" id="{2678E07C-1935-4E66-9A7D-43964D80C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8" y="2446"/>
              <a:ext cx="748" cy="539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5197" name="Picture 77">
              <a:extLst>
                <a:ext uri="{FF2B5EF4-FFF2-40B4-BE49-F238E27FC236}">
                  <a16:creationId xmlns:a16="http://schemas.microsoft.com/office/drawing/2014/main" id="{83A45530-92C0-4842-A68E-76A6DD798B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9" y="2473"/>
              <a:ext cx="477" cy="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Rectangle 87">
              <a:extLst>
                <a:ext uri="{FF2B5EF4-FFF2-40B4-BE49-F238E27FC236}">
                  <a16:creationId xmlns:a16="http://schemas.microsoft.com/office/drawing/2014/main" id="{5976E702-E449-4373-8E9F-8BEC39EE9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5" y="2446"/>
              <a:ext cx="748" cy="539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33" name="Rectangle 88">
              <a:extLst>
                <a:ext uri="{FF2B5EF4-FFF2-40B4-BE49-F238E27FC236}">
                  <a16:creationId xmlns:a16="http://schemas.microsoft.com/office/drawing/2014/main" id="{5D87D8E3-4457-4828-BE93-A6993EF63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5" y="2446"/>
              <a:ext cx="748" cy="539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34" name="Rectangle 89">
              <a:extLst>
                <a:ext uri="{FF2B5EF4-FFF2-40B4-BE49-F238E27FC236}">
                  <a16:creationId xmlns:a16="http://schemas.microsoft.com/office/drawing/2014/main" id="{6D198E74-2039-47A1-86F7-C4AABF3AA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5" y="2446"/>
              <a:ext cx="748" cy="539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5210" name="Picture 90">
              <a:extLst>
                <a:ext uri="{FF2B5EF4-FFF2-40B4-BE49-F238E27FC236}">
                  <a16:creationId xmlns:a16="http://schemas.microsoft.com/office/drawing/2014/main" id="{08E39572-B3E8-49CF-A082-65C3DDA80C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6" y="2435"/>
              <a:ext cx="795" cy="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11" name="Picture 91">
              <a:extLst>
                <a:ext uri="{FF2B5EF4-FFF2-40B4-BE49-F238E27FC236}">
                  <a16:creationId xmlns:a16="http://schemas.microsoft.com/office/drawing/2014/main" id="{C3E7DBBC-EAD3-4B07-895E-6648C01AAD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6" y="2435"/>
              <a:ext cx="795" cy="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5" name="Rectangle 92">
              <a:extLst>
                <a:ext uri="{FF2B5EF4-FFF2-40B4-BE49-F238E27FC236}">
                  <a16:creationId xmlns:a16="http://schemas.microsoft.com/office/drawing/2014/main" id="{E364F653-0982-4431-BC41-F71B47F46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5" y="2446"/>
              <a:ext cx="748" cy="539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5213" name="Picture 93">
              <a:extLst>
                <a:ext uri="{FF2B5EF4-FFF2-40B4-BE49-F238E27FC236}">
                  <a16:creationId xmlns:a16="http://schemas.microsoft.com/office/drawing/2014/main" id="{4D2FD1DD-EFBC-4230-BD9D-F584B5BDFB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6" y="2503"/>
              <a:ext cx="466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4" name="Rectangle 103">
              <a:extLst>
                <a:ext uri="{FF2B5EF4-FFF2-40B4-BE49-F238E27FC236}">
                  <a16:creationId xmlns:a16="http://schemas.microsoft.com/office/drawing/2014/main" id="{FF71E15C-B2FB-460D-8BDD-F6767E6C1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2" y="2446"/>
              <a:ext cx="748" cy="539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45" name="Rectangle 104">
              <a:extLst>
                <a:ext uri="{FF2B5EF4-FFF2-40B4-BE49-F238E27FC236}">
                  <a16:creationId xmlns:a16="http://schemas.microsoft.com/office/drawing/2014/main" id="{81109681-5C22-4C8F-AED0-CB8948D404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2" y="2446"/>
              <a:ext cx="748" cy="539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46" name="Rectangle 105">
              <a:extLst>
                <a:ext uri="{FF2B5EF4-FFF2-40B4-BE49-F238E27FC236}">
                  <a16:creationId xmlns:a16="http://schemas.microsoft.com/office/drawing/2014/main" id="{1B83B0EF-E43A-45AC-851D-4B21F7CA1F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2" y="2446"/>
              <a:ext cx="748" cy="539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5226" name="Picture 106">
              <a:extLst>
                <a:ext uri="{FF2B5EF4-FFF2-40B4-BE49-F238E27FC236}">
                  <a16:creationId xmlns:a16="http://schemas.microsoft.com/office/drawing/2014/main" id="{F5CD8ADC-56FD-463A-93DE-005F8D441E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2" y="2435"/>
              <a:ext cx="796" cy="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7" name="Picture 107">
              <a:extLst>
                <a:ext uri="{FF2B5EF4-FFF2-40B4-BE49-F238E27FC236}">
                  <a16:creationId xmlns:a16="http://schemas.microsoft.com/office/drawing/2014/main" id="{FCADCD1D-760B-40A8-9D1A-A8E5109DAC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2" y="2435"/>
              <a:ext cx="796" cy="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7" name="Rectangle 108">
              <a:extLst>
                <a:ext uri="{FF2B5EF4-FFF2-40B4-BE49-F238E27FC236}">
                  <a16:creationId xmlns:a16="http://schemas.microsoft.com/office/drawing/2014/main" id="{EFA294F1-43C4-421F-946B-DCFC30C04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2" y="2446"/>
              <a:ext cx="748" cy="539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5229" name="Picture 109">
              <a:extLst>
                <a:ext uri="{FF2B5EF4-FFF2-40B4-BE49-F238E27FC236}">
                  <a16:creationId xmlns:a16="http://schemas.microsoft.com/office/drawing/2014/main" id="{BAD2F549-A8EC-4D31-A4D4-ECDA198715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" y="2503"/>
              <a:ext cx="535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" name="CuadroTexto 121">
            <a:extLst>
              <a:ext uri="{FF2B5EF4-FFF2-40B4-BE49-F238E27FC236}">
                <a16:creationId xmlns:a16="http://schemas.microsoft.com/office/drawing/2014/main" id="{9EA7BE15-DF3B-484B-A45A-6668C721D1B5}"/>
              </a:ext>
            </a:extLst>
          </p:cNvPr>
          <p:cNvSpPr txBox="1"/>
          <p:nvPr/>
        </p:nvSpPr>
        <p:spPr>
          <a:xfrm>
            <a:off x="5105204" y="2009468"/>
            <a:ext cx="172547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50" dirty="0">
                <a:latin typeface="Arial" panose="020B0604020202020204" pitchFamily="34" charset="0"/>
                <a:cs typeface="Arial" panose="020B0604020202020204" pitchFamily="34" charset="0"/>
              </a:rPr>
              <a:t>Raúl Rodríguez Sánchez</a:t>
            </a:r>
          </a:p>
          <a:p>
            <a:pPr algn="ctr"/>
            <a:r>
              <a:rPr lang="es-MX" sz="650" dirty="0">
                <a:latin typeface="Arial" panose="020B0604020202020204" pitchFamily="34" charset="0"/>
                <a:cs typeface="Arial" panose="020B0604020202020204" pitchFamily="34" charset="0"/>
              </a:rPr>
              <a:t>Subsecretario de Atención de la Salud</a:t>
            </a:r>
          </a:p>
          <a:p>
            <a:pPr algn="ctr"/>
            <a:endParaRPr lang="es-MX" sz="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650" dirty="0">
                <a:latin typeface="Arial" panose="020B0604020202020204" pitchFamily="34" charset="0"/>
                <a:cs typeface="Arial" panose="020B0604020202020204" pitchFamily="34" charset="0"/>
              </a:rPr>
              <a:t>Subjefe de Servicios Estatales</a:t>
            </a:r>
          </a:p>
          <a:p>
            <a:pPr algn="ctr"/>
            <a:r>
              <a:rPr lang="es-MX" sz="650" dirty="0">
                <a:latin typeface="Arial" panose="020B0604020202020204" pitchFamily="34" charset="0"/>
                <a:cs typeface="Arial" panose="020B0604020202020204" pitchFamily="34" charset="0"/>
              </a:rPr>
              <a:t>CF34260</a:t>
            </a:r>
          </a:p>
          <a:p>
            <a:pPr algn="ctr"/>
            <a:r>
              <a:rPr lang="es-MX" sz="650" dirty="0"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</a:p>
          <a:p>
            <a:pPr algn="ctr"/>
            <a:endParaRPr lang="es-MX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D3FA30E6-4755-415B-9908-04ED8C7D785A}"/>
              </a:ext>
            </a:extLst>
          </p:cNvPr>
          <p:cNvSpPr txBox="1"/>
          <p:nvPr/>
        </p:nvSpPr>
        <p:spPr>
          <a:xfrm>
            <a:off x="2473604" y="4472728"/>
            <a:ext cx="155045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50" dirty="0">
                <a:latin typeface="Arial" panose="020B0604020202020204" pitchFamily="34" charset="0"/>
                <a:cs typeface="Arial" panose="020B0604020202020204" pitchFamily="34" charset="0"/>
              </a:rPr>
              <a:t>Edgar Eduardo Ledezma Vázquez</a:t>
            </a:r>
          </a:p>
          <a:p>
            <a:pPr algn="ctr"/>
            <a:r>
              <a:rPr lang="es-MX" sz="650" dirty="0">
                <a:latin typeface="Arial" panose="020B0604020202020204" pitchFamily="34" charset="0"/>
                <a:cs typeface="Arial" panose="020B0604020202020204" pitchFamily="34" charset="0"/>
              </a:rPr>
              <a:t>Director de Primer Nivel de Atención</a:t>
            </a:r>
          </a:p>
          <a:p>
            <a:pPr algn="ctr"/>
            <a:endParaRPr lang="es-MX" sz="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650" dirty="0">
                <a:latin typeface="Arial" panose="020B0604020202020204" pitchFamily="34" charset="0"/>
                <a:cs typeface="Arial" panose="020B0604020202020204" pitchFamily="34" charset="0"/>
              </a:rPr>
              <a:t>Subdirector Estatal</a:t>
            </a:r>
          </a:p>
          <a:p>
            <a:pPr algn="ctr"/>
            <a:r>
              <a:rPr lang="es-MX" sz="650" dirty="0">
                <a:latin typeface="Arial" panose="020B0604020202020204" pitchFamily="34" charset="0"/>
                <a:cs typeface="Arial" panose="020B0604020202020204" pitchFamily="34" charset="0"/>
              </a:rPr>
              <a:t>CF34261</a:t>
            </a:r>
          </a:p>
          <a:p>
            <a:pPr algn="ctr"/>
            <a:r>
              <a:rPr lang="es-MX" sz="650" dirty="0"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60A1C2AA-38F4-4F19-90BA-EF3E10D19403}"/>
              </a:ext>
            </a:extLst>
          </p:cNvPr>
          <p:cNvSpPr txBox="1"/>
          <p:nvPr/>
        </p:nvSpPr>
        <p:spPr>
          <a:xfrm>
            <a:off x="4016054" y="4443440"/>
            <a:ext cx="1264875" cy="7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50" dirty="0">
                <a:latin typeface="Arial" panose="020B0604020202020204" pitchFamily="34" charset="0"/>
                <a:cs typeface="Arial" panose="020B0604020202020204" pitchFamily="34" charset="0"/>
              </a:rPr>
              <a:t>Magdalena Campos Reyes</a:t>
            </a:r>
          </a:p>
          <a:p>
            <a:pPr algn="ctr"/>
            <a:r>
              <a:rPr lang="es-MX" sz="650" dirty="0">
                <a:latin typeface="Arial" panose="020B0604020202020204" pitchFamily="34" charset="0"/>
                <a:cs typeface="Arial" panose="020B0604020202020204" pitchFamily="34" charset="0"/>
              </a:rPr>
              <a:t>Directora de Segundo Nivel de Atención</a:t>
            </a:r>
          </a:p>
          <a:p>
            <a:pPr algn="ctr"/>
            <a:endParaRPr lang="es-MX" sz="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650" dirty="0">
                <a:latin typeface="Arial" panose="020B0604020202020204" pitchFamily="34" charset="0"/>
                <a:cs typeface="Arial" panose="020B0604020202020204" pitchFamily="34" charset="0"/>
              </a:rPr>
              <a:t>Médico General “A”</a:t>
            </a:r>
          </a:p>
          <a:p>
            <a:pPr algn="ctr"/>
            <a:r>
              <a:rPr lang="es-MX" sz="650" dirty="0">
                <a:latin typeface="Arial" panose="020B0604020202020204" pitchFamily="34" charset="0"/>
                <a:cs typeface="Arial" panose="020B0604020202020204" pitchFamily="34" charset="0"/>
              </a:rPr>
              <a:t>M01006</a:t>
            </a:r>
          </a:p>
          <a:p>
            <a:pPr algn="ctr"/>
            <a:r>
              <a:rPr lang="es-MX" sz="650" dirty="0">
                <a:latin typeface="Arial" panose="020B0604020202020204" pitchFamily="34" charset="0"/>
                <a:cs typeface="Arial" panose="020B0604020202020204" pitchFamily="34" charset="0"/>
              </a:rPr>
              <a:t>Formalizado II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BD2B4747-5BF7-4509-82AE-EDF54888AC97}"/>
              </a:ext>
            </a:extLst>
          </p:cNvPr>
          <p:cNvSpPr txBox="1"/>
          <p:nvPr/>
        </p:nvSpPr>
        <p:spPr>
          <a:xfrm>
            <a:off x="6575826" y="4415463"/>
            <a:ext cx="14563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50" dirty="0">
                <a:latin typeface="Arial" panose="020B0604020202020204" pitchFamily="34" charset="0"/>
                <a:cs typeface="Arial" panose="020B0604020202020204" pitchFamily="34" charset="0"/>
              </a:rPr>
              <a:t>Mónica Araceli Esquivel Rodríguez</a:t>
            </a:r>
          </a:p>
          <a:p>
            <a:pPr algn="ctr"/>
            <a:r>
              <a:rPr lang="es-MX" sz="650" dirty="0">
                <a:latin typeface="Arial" panose="020B0604020202020204" pitchFamily="34" charset="0"/>
                <a:cs typeface="Arial" panose="020B0604020202020204" pitchFamily="34" charset="0"/>
              </a:rPr>
              <a:t>Directora de Calidad y Certificación</a:t>
            </a:r>
          </a:p>
          <a:p>
            <a:pPr algn="ctr"/>
            <a:endParaRPr lang="es-MX" sz="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650" dirty="0">
                <a:latin typeface="Arial" panose="020B0604020202020204" pitchFamily="34" charset="0"/>
                <a:cs typeface="Arial" panose="020B0604020202020204" pitchFamily="34" charset="0"/>
              </a:rPr>
              <a:t>Jefa de Unidad de Atención</a:t>
            </a:r>
          </a:p>
          <a:p>
            <a:pPr algn="ctr"/>
            <a:r>
              <a:rPr lang="es-MX" sz="650" dirty="0">
                <a:latin typeface="Arial" panose="020B0604020202020204" pitchFamily="34" charset="0"/>
                <a:cs typeface="Arial" panose="020B0604020202020204" pitchFamily="34" charset="0"/>
              </a:rPr>
              <a:t>CF41001</a:t>
            </a:r>
          </a:p>
          <a:p>
            <a:pPr algn="ctr"/>
            <a:r>
              <a:rPr lang="es-MX" sz="650" dirty="0">
                <a:latin typeface="Arial" panose="020B0604020202020204" pitchFamily="34" charset="0"/>
                <a:cs typeface="Arial" panose="020B0604020202020204" pitchFamily="34" charset="0"/>
              </a:rPr>
              <a:t>Eventual 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7BC550C7-A56A-499A-B157-4EA8E44F64DD}"/>
              </a:ext>
            </a:extLst>
          </p:cNvPr>
          <p:cNvSpPr txBox="1"/>
          <p:nvPr/>
        </p:nvSpPr>
        <p:spPr>
          <a:xfrm>
            <a:off x="7963057" y="4380915"/>
            <a:ext cx="145638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altLang="es-MX" sz="6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Ángela María González García</a:t>
            </a:r>
          </a:p>
          <a:p>
            <a:pPr algn="ctr"/>
            <a:r>
              <a:rPr lang="es-MX" altLang="es-MX" sz="6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Directora de Enseñanza e </a:t>
            </a:r>
          </a:p>
          <a:p>
            <a:pPr algn="ctr"/>
            <a:r>
              <a:rPr lang="es-MX" altLang="es-MX" sz="6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Investigación </a:t>
            </a:r>
          </a:p>
          <a:p>
            <a:pPr algn="ctr"/>
            <a:endParaRPr lang="es-MX" altLang="es-MX" sz="6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altLang="es-MX" sz="6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Coordinador Médico en Área Normativa “A”</a:t>
            </a:r>
          </a:p>
          <a:p>
            <a:pPr algn="ctr"/>
            <a:r>
              <a:rPr lang="es-MX" altLang="es-MX" sz="6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CF41015</a:t>
            </a:r>
          </a:p>
          <a:p>
            <a:pPr algn="ctr"/>
            <a:r>
              <a:rPr lang="es-MX" altLang="es-MX" sz="6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  <a:endParaRPr lang="es-MX" sz="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CD85A8C8-2832-4C75-8702-2B3B99355F8B}"/>
              </a:ext>
            </a:extLst>
          </p:cNvPr>
          <p:cNvSpPr txBox="1"/>
          <p:nvPr/>
        </p:nvSpPr>
        <p:spPr>
          <a:xfrm>
            <a:off x="5473105" y="4500247"/>
            <a:ext cx="993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50" dirty="0">
                <a:latin typeface="Arial" panose="020B0604020202020204" pitchFamily="34" charset="0"/>
                <a:cs typeface="Arial" panose="020B0604020202020204" pitchFamily="34" charset="0"/>
              </a:rPr>
              <a:t>Vacante </a:t>
            </a:r>
          </a:p>
          <a:p>
            <a:pPr algn="ctr"/>
            <a:endParaRPr lang="es-MX" sz="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650" dirty="0">
                <a:latin typeface="Arial" panose="020B0604020202020204" pitchFamily="34" charset="0"/>
                <a:cs typeface="Arial" panose="020B0604020202020204" pitchFamily="34" charset="0"/>
              </a:rPr>
              <a:t>Director (a) de Tercer Nivel de Atención</a:t>
            </a:r>
          </a:p>
          <a:p>
            <a:pPr algn="ctr"/>
            <a:endParaRPr lang="es-MX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75557079-07B5-44EB-B009-1D04B6C37BC7}"/>
              </a:ext>
            </a:extLst>
          </p:cNvPr>
          <p:cNvCxnSpPr>
            <a:cxnSpLocks/>
            <a:endCxn id="62" idx="0"/>
          </p:cNvCxnSpPr>
          <p:nvPr/>
        </p:nvCxnSpPr>
        <p:spPr>
          <a:xfrm>
            <a:off x="5926538" y="2688657"/>
            <a:ext cx="19983" cy="17229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26DA6CAD-322B-4BC6-999B-F3AF7480E821}"/>
              </a:ext>
            </a:extLst>
          </p:cNvPr>
          <p:cNvCxnSpPr/>
          <p:nvPr/>
        </p:nvCxnSpPr>
        <p:spPr>
          <a:xfrm>
            <a:off x="3079820" y="3737987"/>
            <a:ext cx="56114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1C0C5CC4-36BE-42AF-9A15-87EB245A2E6F}"/>
              </a:ext>
            </a:extLst>
          </p:cNvPr>
          <p:cNvCxnSpPr>
            <a:cxnSpLocks/>
          </p:cNvCxnSpPr>
          <p:nvPr/>
        </p:nvCxnSpPr>
        <p:spPr>
          <a:xfrm>
            <a:off x="3079820" y="3737987"/>
            <a:ext cx="0" cy="6736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id="{976876A6-BAF2-43C5-A40C-FE18AF24D81F}"/>
              </a:ext>
            </a:extLst>
          </p:cNvPr>
          <p:cNvCxnSpPr>
            <a:cxnSpLocks/>
          </p:cNvCxnSpPr>
          <p:nvPr/>
        </p:nvCxnSpPr>
        <p:spPr>
          <a:xfrm>
            <a:off x="4604647" y="3737987"/>
            <a:ext cx="0" cy="6736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91">
            <a:extLst>
              <a:ext uri="{FF2B5EF4-FFF2-40B4-BE49-F238E27FC236}">
                <a16:creationId xmlns:a16="http://schemas.microsoft.com/office/drawing/2014/main" id="{1F38C051-CFDF-4632-82A8-B95B4F8A565E}"/>
              </a:ext>
            </a:extLst>
          </p:cNvPr>
          <p:cNvCxnSpPr>
            <a:cxnSpLocks/>
            <a:endCxn id="76" idx="0"/>
          </p:cNvCxnSpPr>
          <p:nvPr/>
        </p:nvCxnSpPr>
        <p:spPr>
          <a:xfrm>
            <a:off x="7304016" y="3737987"/>
            <a:ext cx="0" cy="67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cto 94">
            <a:extLst>
              <a:ext uri="{FF2B5EF4-FFF2-40B4-BE49-F238E27FC236}">
                <a16:creationId xmlns:a16="http://schemas.microsoft.com/office/drawing/2014/main" id="{F8CBDF24-26ED-4071-A88F-2E5C0655AAA9}"/>
              </a:ext>
            </a:extLst>
          </p:cNvPr>
          <p:cNvCxnSpPr>
            <a:cxnSpLocks/>
          </p:cNvCxnSpPr>
          <p:nvPr/>
        </p:nvCxnSpPr>
        <p:spPr>
          <a:xfrm>
            <a:off x="8682577" y="3737987"/>
            <a:ext cx="0" cy="677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Imagen 2">
            <a:extLst>
              <a:ext uri="{FF2B5EF4-FFF2-40B4-BE49-F238E27FC236}">
                <a16:creationId xmlns:a16="http://schemas.microsoft.com/office/drawing/2014/main" id="{1E32343B-6166-40FE-917F-AD82845E57AA}"/>
              </a:ext>
            </a:extLst>
          </p:cNvPr>
          <p:cNvPicPr>
            <a:picLocks noChangeArrowheads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58"/>
          <a:stretch/>
        </p:blipFill>
        <p:spPr bwMode="auto">
          <a:xfrm>
            <a:off x="0" y="157150"/>
            <a:ext cx="3032374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7ECC2F6-0FD4-4394-AB4F-F7EB072D164E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9511679" y="326722"/>
            <a:ext cx="2341067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540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 flipH="1">
            <a:off x="3546232" y="510611"/>
            <a:ext cx="4600599" cy="707872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Subsecretaría de Prevención y Control de Enfermedades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5 CuadroTexto"/>
          <p:cNvSpPr txBox="1"/>
          <p:nvPr/>
        </p:nvSpPr>
        <p:spPr>
          <a:xfrm>
            <a:off x="5982526" y="6552486"/>
            <a:ext cx="45496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prstClr val="black"/>
                </a:solidFill>
              </a:rPr>
              <a:t>Al cierre de ésta publicación no se cuenta con Vacantes en los puestos de éste nivel.</a:t>
            </a:r>
            <a:endParaRPr lang="es-MX" sz="1000" dirty="0">
              <a:solidFill>
                <a:prstClr val="black"/>
              </a:solidFill>
            </a:endParaRPr>
          </a:p>
        </p:txBody>
      </p: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442F791-A153-454D-8E9E-C26B68CF6EB0}"/>
              </a:ext>
            </a:extLst>
          </p:cNvPr>
          <p:cNvGrpSpPr/>
          <p:nvPr/>
        </p:nvGrpSpPr>
        <p:grpSpPr>
          <a:xfrm>
            <a:off x="1633415" y="1827197"/>
            <a:ext cx="9012163" cy="3203605"/>
            <a:chOff x="1120646" y="265377"/>
            <a:chExt cx="10678166" cy="3779838"/>
          </a:xfrm>
        </p:grpSpPr>
        <p:grpSp>
          <p:nvGrpSpPr>
            <p:cNvPr id="38" name="Group 4">
              <a:extLst>
                <a:ext uri="{FF2B5EF4-FFF2-40B4-BE49-F238E27FC236}">
                  <a16:creationId xmlns:a16="http://schemas.microsoft.com/office/drawing/2014/main" id="{EF45700E-C344-4354-B83F-F28B7108B36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328959" y="265377"/>
              <a:ext cx="3968750" cy="3779838"/>
              <a:chOff x="2374" y="1174"/>
              <a:chExt cx="2500" cy="2381"/>
            </a:xfrm>
          </p:grpSpPr>
          <p:sp>
            <p:nvSpPr>
              <p:cNvPr id="49" name="Rectangle 14">
                <a:extLst>
                  <a:ext uri="{FF2B5EF4-FFF2-40B4-BE49-F238E27FC236}">
                    <a16:creationId xmlns:a16="http://schemas.microsoft.com/office/drawing/2014/main" id="{206D6CB5-7A71-4224-862C-0D3ADF6F80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4" y="1174"/>
                <a:ext cx="1020" cy="505"/>
              </a:xfrm>
              <a:prstGeom prst="rect">
                <a:avLst/>
              </a:pr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pic>
            <p:nvPicPr>
              <p:cNvPr id="50" name="Picture 88">
                <a:extLst>
                  <a:ext uri="{FF2B5EF4-FFF2-40B4-BE49-F238E27FC236}">
                    <a16:creationId xmlns:a16="http://schemas.microsoft.com/office/drawing/2014/main" id="{B86250C6-1AD1-435B-B5F1-C1FE6F858C2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5" y="3253"/>
                <a:ext cx="582" cy="3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" name="Picture 95">
                <a:extLst>
                  <a:ext uri="{FF2B5EF4-FFF2-40B4-BE49-F238E27FC236}">
                    <a16:creationId xmlns:a16="http://schemas.microsoft.com/office/drawing/2014/main" id="{960C08D4-D6F7-44B0-A7A9-3F5927F90D2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01" y="3199"/>
                <a:ext cx="573" cy="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39" name="Conector recto 38">
              <a:extLst>
                <a:ext uri="{FF2B5EF4-FFF2-40B4-BE49-F238E27FC236}">
                  <a16:creationId xmlns:a16="http://schemas.microsoft.com/office/drawing/2014/main" id="{1FDF74F8-38E3-4733-AE09-C8D190C99368}"/>
                </a:ext>
              </a:extLst>
            </p:cNvPr>
            <p:cNvCxnSpPr>
              <a:cxnSpLocks/>
            </p:cNvCxnSpPr>
            <p:nvPr/>
          </p:nvCxnSpPr>
          <p:spPr>
            <a:xfrm>
              <a:off x="6103730" y="1063228"/>
              <a:ext cx="0" cy="1517282"/>
            </a:xfrm>
            <a:prstGeom prst="line">
              <a:avLst/>
            </a:prstGeom>
            <a:ln w="31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Conector recto 39">
              <a:extLst>
                <a:ext uri="{FF2B5EF4-FFF2-40B4-BE49-F238E27FC236}">
                  <a16:creationId xmlns:a16="http://schemas.microsoft.com/office/drawing/2014/main" id="{2EABE5B5-2BC0-4C13-975F-953506C3CBC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04871" y="2580510"/>
              <a:ext cx="9172583" cy="0"/>
            </a:xfrm>
            <a:prstGeom prst="line">
              <a:avLst/>
            </a:prstGeom>
            <a:ln w="31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ectangle 14">
              <a:extLst>
                <a:ext uri="{FF2B5EF4-FFF2-40B4-BE49-F238E27FC236}">
                  <a16:creationId xmlns:a16="http://schemas.microsoft.com/office/drawing/2014/main" id="{9FDF2DAE-FC7A-4FEF-856C-EF1F03DF0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7184" y="2937810"/>
              <a:ext cx="1619250" cy="801688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2" name="Rectangle 14">
              <a:extLst>
                <a:ext uri="{FF2B5EF4-FFF2-40B4-BE49-F238E27FC236}">
                  <a16:creationId xmlns:a16="http://schemas.microsoft.com/office/drawing/2014/main" id="{DBED0F37-0E11-4F52-B0F2-BEE0E8CACE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251" y="2957454"/>
              <a:ext cx="1619250" cy="801688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3" name="Rectangle 14">
              <a:extLst>
                <a:ext uri="{FF2B5EF4-FFF2-40B4-BE49-F238E27FC236}">
                  <a16:creationId xmlns:a16="http://schemas.microsoft.com/office/drawing/2014/main" id="{04A0A384-F30D-441F-82F4-7F1F16E2E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646" y="2934228"/>
              <a:ext cx="1619250" cy="801688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4" name="Rectangle 14">
              <a:extLst>
                <a:ext uri="{FF2B5EF4-FFF2-40B4-BE49-F238E27FC236}">
                  <a16:creationId xmlns:a16="http://schemas.microsoft.com/office/drawing/2014/main" id="{9720DDD1-CCFA-4A1E-86C8-E0A43A70A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9565" y="2959514"/>
              <a:ext cx="1619247" cy="765436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cxnSp>
          <p:nvCxnSpPr>
            <p:cNvPr id="45" name="Conector recto 44">
              <a:extLst>
                <a:ext uri="{FF2B5EF4-FFF2-40B4-BE49-F238E27FC236}">
                  <a16:creationId xmlns:a16="http://schemas.microsoft.com/office/drawing/2014/main" id="{7898E463-F10D-4CF9-A2A0-330D1C49B927}"/>
                </a:ext>
              </a:extLst>
            </p:cNvPr>
            <p:cNvCxnSpPr>
              <a:cxnSpLocks/>
            </p:cNvCxnSpPr>
            <p:nvPr/>
          </p:nvCxnSpPr>
          <p:spPr>
            <a:xfrm>
              <a:off x="1904871" y="2571551"/>
              <a:ext cx="0" cy="371774"/>
            </a:xfrm>
            <a:prstGeom prst="line">
              <a:avLst/>
            </a:prstGeom>
            <a:ln w="31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Conector recto 45">
              <a:extLst>
                <a:ext uri="{FF2B5EF4-FFF2-40B4-BE49-F238E27FC236}">
                  <a16:creationId xmlns:a16="http://schemas.microsoft.com/office/drawing/2014/main" id="{9F0D8DBC-7FE3-4029-83A4-B35BC7668E82}"/>
                </a:ext>
              </a:extLst>
            </p:cNvPr>
            <p:cNvCxnSpPr>
              <a:cxnSpLocks/>
            </p:cNvCxnSpPr>
            <p:nvPr/>
          </p:nvCxnSpPr>
          <p:spPr>
            <a:xfrm>
              <a:off x="4509177" y="2580510"/>
              <a:ext cx="0" cy="379004"/>
            </a:xfrm>
            <a:prstGeom prst="line">
              <a:avLst/>
            </a:prstGeom>
            <a:ln w="31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Conector recto 46">
              <a:extLst>
                <a:ext uri="{FF2B5EF4-FFF2-40B4-BE49-F238E27FC236}">
                  <a16:creationId xmlns:a16="http://schemas.microsoft.com/office/drawing/2014/main" id="{BA7572DB-C7BB-4DF6-BF33-C0929FBB5E95}"/>
                </a:ext>
              </a:extLst>
            </p:cNvPr>
            <p:cNvCxnSpPr>
              <a:cxnSpLocks/>
            </p:cNvCxnSpPr>
            <p:nvPr/>
          </p:nvCxnSpPr>
          <p:spPr>
            <a:xfrm>
              <a:off x="11077454" y="2587739"/>
              <a:ext cx="0" cy="375247"/>
            </a:xfrm>
            <a:prstGeom prst="line">
              <a:avLst/>
            </a:prstGeom>
            <a:ln w="31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Conector recto 47">
              <a:extLst>
                <a:ext uri="{FF2B5EF4-FFF2-40B4-BE49-F238E27FC236}">
                  <a16:creationId xmlns:a16="http://schemas.microsoft.com/office/drawing/2014/main" id="{451296F1-9206-4B2A-9812-54B5DEECA2DC}"/>
                </a:ext>
              </a:extLst>
            </p:cNvPr>
            <p:cNvCxnSpPr>
              <a:cxnSpLocks/>
            </p:cNvCxnSpPr>
            <p:nvPr/>
          </p:nvCxnSpPr>
          <p:spPr>
            <a:xfrm>
              <a:off x="8696810" y="2582827"/>
              <a:ext cx="0" cy="351401"/>
            </a:xfrm>
            <a:prstGeom prst="line">
              <a:avLst/>
            </a:prstGeom>
            <a:ln w="31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CuadroTexto 51">
            <a:extLst>
              <a:ext uri="{FF2B5EF4-FFF2-40B4-BE49-F238E27FC236}">
                <a16:creationId xmlns:a16="http://schemas.microsoft.com/office/drawing/2014/main" id="{7C7EFD7F-5091-44D6-B133-64C8C4786F75}"/>
              </a:ext>
            </a:extLst>
          </p:cNvPr>
          <p:cNvSpPr txBox="1"/>
          <p:nvPr/>
        </p:nvSpPr>
        <p:spPr>
          <a:xfrm>
            <a:off x="1589753" y="4113558"/>
            <a:ext cx="14667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Martha Alicia Romero Reyna Directora de Salud Pública</a:t>
            </a:r>
          </a:p>
          <a:p>
            <a:pPr algn="ctr"/>
            <a:r>
              <a:rPr lang="es-MX" sz="700" dirty="0">
                <a:latin typeface="Arial" panose="020B0604020202020204" pitchFamily="34" charset="0"/>
                <a:cs typeface="Arial" panose="020B0604020202020204" pitchFamily="34" charset="0"/>
              </a:rPr>
              <a:t>Médico General “C”</a:t>
            </a:r>
          </a:p>
          <a:p>
            <a:pPr algn="ctr"/>
            <a:r>
              <a:rPr lang="es-MX" sz="700" dirty="0">
                <a:latin typeface="Arial" panose="020B0604020202020204" pitchFamily="34" charset="0"/>
                <a:cs typeface="Arial" panose="020B0604020202020204" pitchFamily="34" charset="0"/>
              </a:rPr>
              <a:t>M01009</a:t>
            </a:r>
          </a:p>
          <a:p>
            <a:pPr algn="ctr"/>
            <a:r>
              <a:rPr lang="es-MX" sz="700" dirty="0">
                <a:latin typeface="Arial" panose="020B0604020202020204" pitchFamily="34" charset="0"/>
                <a:cs typeface="Arial" panose="020B0604020202020204" pitchFamily="34" charset="0"/>
              </a:rPr>
              <a:t>Federal  </a:t>
            </a:r>
          </a:p>
          <a:p>
            <a:pPr algn="ctr"/>
            <a:endParaRPr lang="es-MX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E066CA40-972E-4F4C-99F2-785FCD145F9D}"/>
              </a:ext>
            </a:extLst>
          </p:cNvPr>
          <p:cNvSpPr txBox="1"/>
          <p:nvPr/>
        </p:nvSpPr>
        <p:spPr>
          <a:xfrm>
            <a:off x="3861407" y="4140827"/>
            <a:ext cx="132374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Ángel Daniel Alarcón Cortés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de Salud Mental</a:t>
            </a:r>
          </a:p>
          <a:p>
            <a:pPr algn="ctr"/>
            <a:r>
              <a:rPr lang="es-MX" sz="700" dirty="0">
                <a:latin typeface="Arial" panose="020B0604020202020204" pitchFamily="34" charset="0"/>
                <a:cs typeface="Arial" panose="020B0604020202020204" pitchFamily="34" charset="0"/>
              </a:rPr>
              <a:t>Médico General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M01006</a:t>
            </a:r>
          </a:p>
          <a:p>
            <a:pPr algn="ctr"/>
            <a:r>
              <a:rPr lang="es-MX" sz="700" dirty="0">
                <a:latin typeface="Arial" panose="020B0604020202020204" pitchFamily="34" charset="0"/>
                <a:cs typeface="Arial" panose="020B0604020202020204" pitchFamily="34" charset="0"/>
              </a:rPr>
              <a:t>Eventual </a:t>
            </a:r>
            <a:endParaRPr lang="es-MX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6079BF2E-A83C-4F55-BC39-41BA7DD8B6C6}"/>
              </a:ext>
            </a:extLst>
          </p:cNvPr>
          <p:cNvSpPr txBox="1"/>
          <p:nvPr/>
        </p:nvSpPr>
        <p:spPr>
          <a:xfrm>
            <a:off x="7272650" y="4110049"/>
            <a:ext cx="150979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María Aguilar </a:t>
            </a:r>
            <a:r>
              <a:rPr lang="es-MX" sz="6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Brondo</a:t>
            </a:r>
            <a:r>
              <a:rPr lang="es-MX" sz="6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directora de Diagnóstico y Hematología</a:t>
            </a:r>
          </a:p>
          <a:p>
            <a:pPr algn="ctr"/>
            <a:r>
              <a:rPr lang="es-MX" sz="6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Jefe de Unidad de Atención Médica “A”</a:t>
            </a:r>
          </a:p>
          <a:p>
            <a:pPr algn="ctr"/>
            <a:r>
              <a:rPr lang="es-MX" sz="650" dirty="0">
                <a:latin typeface="Arial" panose="020B0604020202020204" pitchFamily="34" charset="0"/>
                <a:cs typeface="Arial" panose="020B0604020202020204" pitchFamily="34" charset="0"/>
              </a:rPr>
              <a:t>CF41001</a:t>
            </a:r>
          </a:p>
          <a:p>
            <a:pPr algn="ctr"/>
            <a:r>
              <a:rPr lang="es-MX" sz="650" dirty="0"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30A8A0C0-4DB8-41E7-9BA7-55E0F25C2273}"/>
              </a:ext>
            </a:extLst>
          </p:cNvPr>
          <p:cNvSpPr txBox="1"/>
          <p:nvPr/>
        </p:nvSpPr>
        <p:spPr>
          <a:xfrm>
            <a:off x="9133595" y="4089184"/>
            <a:ext cx="1639701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6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Ma. Eugenia Sánchez Nieto </a:t>
            </a:r>
          </a:p>
          <a:p>
            <a:pPr algn="ctr"/>
            <a:r>
              <a:rPr lang="es-MX" sz="6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Directora de Regulación y Fomento Sanitario</a:t>
            </a:r>
          </a:p>
          <a:p>
            <a:pPr algn="ctr"/>
            <a:r>
              <a:rPr lang="es-MX" sz="6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Jefe de Unidad de Atención Médica “D”</a:t>
            </a:r>
          </a:p>
          <a:p>
            <a:pPr algn="ctr"/>
            <a:r>
              <a:rPr lang="es-MX" sz="6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CF41004</a:t>
            </a:r>
            <a:endParaRPr lang="es-MX" sz="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6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21F42873-AEE0-4423-8074-53C852AF0C21}"/>
              </a:ext>
            </a:extLst>
          </p:cNvPr>
          <p:cNvSpPr txBox="1"/>
          <p:nvPr/>
        </p:nvSpPr>
        <p:spPr>
          <a:xfrm>
            <a:off x="5064287" y="1821071"/>
            <a:ext cx="1608338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00" dirty="0">
                <a:latin typeface="Arial" panose="020B0604020202020204" pitchFamily="34" charset="0"/>
                <a:cs typeface="Arial" panose="020B0604020202020204" pitchFamily="34" charset="0"/>
              </a:rPr>
              <a:t>Iván Alejandro Moscoso González</a:t>
            </a:r>
          </a:p>
          <a:p>
            <a:pPr algn="ctr"/>
            <a:r>
              <a:rPr lang="es-MX" sz="700" dirty="0">
                <a:latin typeface="Arial" panose="020B0604020202020204" pitchFamily="34" charset="0"/>
                <a:cs typeface="Arial" panose="020B0604020202020204" pitchFamily="34" charset="0"/>
              </a:rPr>
              <a:t>Subsecretario de Prevención y Control de Enfermedades</a:t>
            </a:r>
          </a:p>
          <a:p>
            <a:pPr algn="ctr"/>
            <a:r>
              <a:rPr lang="es-MX" sz="700" dirty="0">
                <a:latin typeface="Arial" panose="020B0604020202020204" pitchFamily="34" charset="0"/>
                <a:cs typeface="Arial" panose="020B0604020202020204" pitchFamily="34" charset="0"/>
              </a:rPr>
              <a:t>Subjefe de Servicios Estatales</a:t>
            </a:r>
          </a:p>
          <a:p>
            <a:pPr algn="ctr"/>
            <a:r>
              <a:rPr lang="es-MX" sz="700" dirty="0">
                <a:latin typeface="Arial" panose="020B0604020202020204" pitchFamily="34" charset="0"/>
                <a:cs typeface="Arial" panose="020B0604020202020204" pitchFamily="34" charset="0"/>
              </a:rPr>
              <a:t>CF34260</a:t>
            </a:r>
          </a:p>
          <a:p>
            <a:pPr algn="ctr"/>
            <a:r>
              <a:rPr lang="es-MX" sz="700" dirty="0"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</a:p>
          <a:p>
            <a:pPr algn="ctr"/>
            <a:endParaRPr lang="es-MX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Imagen 2">
            <a:extLst>
              <a:ext uri="{FF2B5EF4-FFF2-40B4-BE49-F238E27FC236}">
                <a16:creationId xmlns:a16="http://schemas.microsoft.com/office/drawing/2014/main" id="{7C96D708-A011-4226-9866-9BFCC1807739}"/>
              </a:ext>
            </a:extLst>
          </p:cNvPr>
          <p:cNvPicPr>
            <a:picLocks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58"/>
          <a:stretch/>
        </p:blipFill>
        <p:spPr bwMode="auto">
          <a:xfrm>
            <a:off x="0" y="157150"/>
            <a:ext cx="3032374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B9315475-D883-4E3E-A5A0-55171895BA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1874" y="450453"/>
            <a:ext cx="2341067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504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">
            <a:extLst>
              <a:ext uri="{FF2B5EF4-FFF2-40B4-BE49-F238E27FC236}">
                <a16:creationId xmlns:a16="http://schemas.microsoft.com/office/drawing/2014/main" id="{41C316F0-0C11-4B69-BB15-7C18D6256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0102" y="5116666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es-MX" altLang="es-MX" dirty="0"/>
          </a:p>
        </p:txBody>
      </p:sp>
      <p:sp>
        <p:nvSpPr>
          <p:cNvPr id="13" name="Rectangle 52">
            <a:extLst>
              <a:ext uri="{FF2B5EF4-FFF2-40B4-BE49-F238E27FC236}">
                <a16:creationId xmlns:a16="http://schemas.microsoft.com/office/drawing/2014/main" id="{0AF8E297-5749-4BFA-8694-033394284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090" y="5203979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es-MX" altLang="es-MX" dirty="0"/>
          </a:p>
        </p:txBody>
      </p:sp>
      <p:sp>
        <p:nvSpPr>
          <p:cNvPr id="16" name="Rectangle 79">
            <a:extLst>
              <a:ext uri="{FF2B5EF4-FFF2-40B4-BE49-F238E27FC236}">
                <a16:creationId xmlns:a16="http://schemas.microsoft.com/office/drawing/2014/main" id="{A18ED204-B466-4026-8581-52D2C1E7A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1425" y="4910589"/>
            <a:ext cx="2084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MX" altLang="es-MX" sz="600" dirty="0">
                <a:solidFill>
                  <a:srgbClr val="000000"/>
                </a:solidFill>
              </a:rPr>
              <a:t> </a:t>
            </a:r>
            <a:endParaRPr lang="es-MX" altLang="es-MX" dirty="0"/>
          </a:p>
        </p:txBody>
      </p:sp>
      <p:sp>
        <p:nvSpPr>
          <p:cNvPr id="18" name="Rectangle 99">
            <a:extLst>
              <a:ext uri="{FF2B5EF4-FFF2-40B4-BE49-F238E27FC236}">
                <a16:creationId xmlns:a16="http://schemas.microsoft.com/office/drawing/2014/main" id="{E6DEB72A-8887-4F5C-B9F8-DD09A0E71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5362" y="5116666"/>
            <a:ext cx="2084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MX" altLang="es-MX" sz="600">
                <a:solidFill>
                  <a:srgbClr val="000000"/>
                </a:solidFill>
              </a:rPr>
              <a:t> </a:t>
            </a:r>
            <a:endParaRPr lang="es-MX" altLang="es-MX"/>
          </a:p>
        </p:txBody>
      </p:sp>
      <p:sp>
        <p:nvSpPr>
          <p:cNvPr id="31" name="7 CuadroTexto">
            <a:extLst>
              <a:ext uri="{FF2B5EF4-FFF2-40B4-BE49-F238E27FC236}">
                <a16:creationId xmlns:a16="http://schemas.microsoft.com/office/drawing/2014/main" id="{B37EA7B7-704E-468C-8FE5-7D79AE706F3B}"/>
              </a:ext>
            </a:extLst>
          </p:cNvPr>
          <p:cNvSpPr txBox="1"/>
          <p:nvPr/>
        </p:nvSpPr>
        <p:spPr>
          <a:xfrm flipH="1">
            <a:off x="3680666" y="184823"/>
            <a:ext cx="3969983" cy="400081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pPr algn="ctr"/>
            <a:r>
              <a:rPr lang="es-MX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Administrativa</a:t>
            </a: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B3A82ECC-80A2-411F-BBA0-7AD1D21474EB}"/>
              </a:ext>
            </a:extLst>
          </p:cNvPr>
          <p:cNvCxnSpPr>
            <a:cxnSpLocks/>
            <a:stCxn id="72" idx="1"/>
            <a:endCxn id="69" idx="3"/>
          </p:cNvCxnSpPr>
          <p:nvPr/>
        </p:nvCxnSpPr>
        <p:spPr>
          <a:xfrm flipH="1">
            <a:off x="5118325" y="4811132"/>
            <a:ext cx="71511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4C78A74B-FFF4-4F8B-BE4F-DE39D15BAC13}"/>
              </a:ext>
            </a:extLst>
          </p:cNvPr>
          <p:cNvGrpSpPr/>
          <p:nvPr/>
        </p:nvGrpSpPr>
        <p:grpSpPr>
          <a:xfrm>
            <a:off x="3075734" y="1955315"/>
            <a:ext cx="1515133" cy="846386"/>
            <a:chOff x="7489614" y="1565258"/>
            <a:chExt cx="1515133" cy="846386"/>
          </a:xfrm>
        </p:grpSpPr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C76B35CF-C49E-4BD0-BAA0-FDD9F27EC933}"/>
                </a:ext>
              </a:extLst>
            </p:cNvPr>
            <p:cNvSpPr txBox="1"/>
            <p:nvPr/>
          </p:nvSpPr>
          <p:spPr>
            <a:xfrm>
              <a:off x="7489614" y="1565258"/>
              <a:ext cx="1515133" cy="846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700" dirty="0">
                  <a:latin typeface="Arial" panose="020B0604020202020204" pitchFamily="34" charset="0"/>
                  <a:cs typeface="Arial" panose="020B0604020202020204" pitchFamily="34" charset="0"/>
                </a:rPr>
                <a:t>Laura Elena Dávila Rodríguez</a:t>
              </a:r>
            </a:p>
            <a:p>
              <a:pPr algn="ctr"/>
              <a:r>
                <a:rPr lang="es-MX" sz="700" dirty="0">
                  <a:latin typeface="Arial" panose="020B0604020202020204" pitchFamily="34" charset="0"/>
                  <a:cs typeface="Arial" panose="020B0604020202020204" pitchFamily="34" charset="0"/>
                </a:rPr>
                <a:t>Titular de la Unidad </a:t>
              </a:r>
            </a:p>
            <a:p>
              <a:pPr algn="ctr"/>
              <a:r>
                <a:rPr lang="es-MX" sz="700" dirty="0">
                  <a:latin typeface="Arial" panose="020B0604020202020204" pitchFamily="34" charset="0"/>
                  <a:cs typeface="Arial" panose="020B0604020202020204" pitchFamily="34" charset="0"/>
                </a:rPr>
                <a:t>de Planeación y Control</a:t>
              </a:r>
            </a:p>
            <a:p>
              <a:pPr algn="ctr"/>
              <a:r>
                <a:rPr lang="es-MX" sz="700" dirty="0">
                  <a:latin typeface="Arial" panose="020B0604020202020204" pitchFamily="34" charset="0"/>
                  <a:cs typeface="Arial" panose="020B0604020202020204" pitchFamily="34" charset="0"/>
                </a:rPr>
                <a:t>Apoyo Administrativo en Salud A8</a:t>
              </a:r>
            </a:p>
            <a:p>
              <a:pPr algn="ctr"/>
              <a:r>
                <a:rPr lang="es-MX" sz="700" dirty="0">
                  <a:latin typeface="Arial" panose="020B0604020202020204" pitchFamily="34" charset="0"/>
                  <a:cs typeface="Arial" panose="020B0604020202020204" pitchFamily="34" charset="0"/>
                </a:rPr>
                <a:t>M03018</a:t>
              </a:r>
            </a:p>
            <a:p>
              <a:pPr algn="ctr"/>
              <a:r>
                <a:rPr lang="es-MX" sz="700" dirty="0">
                  <a:latin typeface="Arial" panose="020B0604020202020204" pitchFamily="34" charset="0"/>
                  <a:cs typeface="Arial" panose="020B0604020202020204" pitchFamily="34" charset="0"/>
                </a:rPr>
                <a:t>Federal </a:t>
              </a: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64735D47-317A-4D78-9D74-3BF596015456}"/>
                </a:ext>
              </a:extLst>
            </p:cNvPr>
            <p:cNvSpPr/>
            <p:nvPr/>
          </p:nvSpPr>
          <p:spPr>
            <a:xfrm>
              <a:off x="7601064" y="1611867"/>
              <a:ext cx="1294735" cy="738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7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8AC7C2FE-6ABF-4FE5-8A3D-39FE9B024E49}"/>
              </a:ext>
            </a:extLst>
          </p:cNvPr>
          <p:cNvGrpSpPr/>
          <p:nvPr/>
        </p:nvGrpSpPr>
        <p:grpSpPr>
          <a:xfrm>
            <a:off x="6591654" y="2001482"/>
            <a:ext cx="1515129" cy="787024"/>
            <a:chOff x="9335331" y="1611766"/>
            <a:chExt cx="1515129" cy="787024"/>
          </a:xfrm>
        </p:grpSpPr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92CF5023-1F51-4356-8FC2-E1E66F8A688D}"/>
                </a:ext>
              </a:extLst>
            </p:cNvPr>
            <p:cNvSpPr txBox="1"/>
            <p:nvPr/>
          </p:nvSpPr>
          <p:spPr>
            <a:xfrm>
              <a:off x="9335331" y="1613960"/>
              <a:ext cx="1515129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Elida Noelina Ibarra Monsiváis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Secretaria Particular</a:t>
              </a:r>
            </a:p>
            <a:p>
              <a:pPr algn="ctr"/>
              <a:endParaRPr lang="es-MX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Director de Área “C”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MM03001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Burócrata  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A22295C4-C317-4B96-A5DC-6F76AA933181}"/>
                </a:ext>
              </a:extLst>
            </p:cNvPr>
            <p:cNvSpPr/>
            <p:nvPr/>
          </p:nvSpPr>
          <p:spPr>
            <a:xfrm>
              <a:off x="9426089" y="1611766"/>
              <a:ext cx="1294735" cy="738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7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7" name="Rectángulo 46">
            <a:extLst>
              <a:ext uri="{FF2B5EF4-FFF2-40B4-BE49-F238E27FC236}">
                <a16:creationId xmlns:a16="http://schemas.microsoft.com/office/drawing/2014/main" id="{8BA8C296-D806-42CD-88DF-CB5E3AEF465B}"/>
              </a:ext>
            </a:extLst>
          </p:cNvPr>
          <p:cNvSpPr/>
          <p:nvPr/>
        </p:nvSpPr>
        <p:spPr>
          <a:xfrm>
            <a:off x="4917901" y="678003"/>
            <a:ext cx="1294735" cy="738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7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4" name="Grupo 63">
            <a:extLst>
              <a:ext uri="{FF2B5EF4-FFF2-40B4-BE49-F238E27FC236}">
                <a16:creationId xmlns:a16="http://schemas.microsoft.com/office/drawing/2014/main" id="{C7EB6070-7E18-4F60-9A8D-F525DCA33A52}"/>
              </a:ext>
            </a:extLst>
          </p:cNvPr>
          <p:cNvGrpSpPr/>
          <p:nvPr/>
        </p:nvGrpSpPr>
        <p:grpSpPr>
          <a:xfrm>
            <a:off x="4856361" y="3405202"/>
            <a:ext cx="1515133" cy="774236"/>
            <a:chOff x="7501826" y="1611867"/>
            <a:chExt cx="1515133" cy="774236"/>
          </a:xfrm>
        </p:grpSpPr>
        <p:sp>
          <p:nvSpPr>
            <p:cNvPr id="65" name="CuadroTexto 64">
              <a:extLst>
                <a:ext uri="{FF2B5EF4-FFF2-40B4-BE49-F238E27FC236}">
                  <a16:creationId xmlns:a16="http://schemas.microsoft.com/office/drawing/2014/main" id="{EF119882-5B5C-4F5E-84A3-9836B4B065EC}"/>
                </a:ext>
              </a:extLst>
            </p:cNvPr>
            <p:cNvSpPr txBox="1"/>
            <p:nvPr/>
          </p:nvSpPr>
          <p:spPr>
            <a:xfrm>
              <a:off x="7501826" y="1647439"/>
              <a:ext cx="151513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700" dirty="0">
                  <a:latin typeface="Arial" panose="020B0604020202020204" pitchFamily="34" charset="0"/>
                  <a:cs typeface="Arial" panose="020B0604020202020204" pitchFamily="34" charset="0"/>
                </a:rPr>
                <a:t>Miguel Ángel Flores Luis</a:t>
              </a:r>
            </a:p>
            <a:p>
              <a:pPr algn="ctr"/>
              <a:r>
                <a:rPr lang="es-MX" sz="700" dirty="0">
                  <a:latin typeface="Arial" panose="020B0604020202020204" pitchFamily="34" charset="0"/>
                  <a:cs typeface="Arial" panose="020B0604020202020204" pitchFamily="34" charset="0"/>
                </a:rPr>
                <a:t>Subcoordinador Administrativo</a:t>
              </a:r>
            </a:p>
            <a:p>
              <a:pPr algn="ctr"/>
              <a:endParaRPr lang="es-MX" sz="7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s-MX" sz="700" dirty="0">
                  <a:latin typeface="Arial" panose="020B0604020202020204" pitchFamily="34" charset="0"/>
                  <a:cs typeface="Arial" panose="020B0604020202020204" pitchFamily="34" charset="0"/>
                </a:rPr>
                <a:t>Apoyo Administrativo </a:t>
              </a:r>
            </a:p>
            <a:p>
              <a:pPr algn="ctr"/>
              <a:r>
                <a:rPr lang="es-MX" sz="700" dirty="0">
                  <a:latin typeface="Arial" panose="020B0604020202020204" pitchFamily="34" charset="0"/>
                  <a:cs typeface="Arial" panose="020B0604020202020204" pitchFamily="34" charset="0"/>
                </a:rPr>
                <a:t>M03025</a:t>
              </a:r>
            </a:p>
            <a:p>
              <a:pPr algn="ctr"/>
              <a:r>
                <a:rPr lang="es-MX" sz="700" dirty="0">
                  <a:latin typeface="Arial" panose="020B0604020202020204" pitchFamily="34" charset="0"/>
                  <a:cs typeface="Arial" panose="020B0604020202020204" pitchFamily="34" charset="0"/>
                </a:rPr>
                <a:t>Formalizado II</a:t>
              </a: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294AD8A3-4036-4102-B34C-F393462BDE43}"/>
                </a:ext>
              </a:extLst>
            </p:cNvPr>
            <p:cNvSpPr/>
            <p:nvPr/>
          </p:nvSpPr>
          <p:spPr>
            <a:xfrm>
              <a:off x="7601064" y="1611867"/>
              <a:ext cx="1294735" cy="738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7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7" name="Grupo 66">
            <a:extLst>
              <a:ext uri="{FF2B5EF4-FFF2-40B4-BE49-F238E27FC236}">
                <a16:creationId xmlns:a16="http://schemas.microsoft.com/office/drawing/2014/main" id="{B07B27EC-0A41-4623-9D3B-C562615A029F}"/>
              </a:ext>
            </a:extLst>
          </p:cNvPr>
          <p:cNvGrpSpPr/>
          <p:nvPr/>
        </p:nvGrpSpPr>
        <p:grpSpPr>
          <a:xfrm>
            <a:off x="3705378" y="4408779"/>
            <a:ext cx="1553081" cy="784830"/>
            <a:chOff x="7482852" y="1578847"/>
            <a:chExt cx="1553081" cy="784830"/>
          </a:xfrm>
        </p:grpSpPr>
        <p:sp>
          <p:nvSpPr>
            <p:cNvPr id="68" name="CuadroTexto 67">
              <a:extLst>
                <a:ext uri="{FF2B5EF4-FFF2-40B4-BE49-F238E27FC236}">
                  <a16:creationId xmlns:a16="http://schemas.microsoft.com/office/drawing/2014/main" id="{640C2A1C-529A-4B45-ADBD-6A73FEDD08B7}"/>
                </a:ext>
              </a:extLst>
            </p:cNvPr>
            <p:cNvSpPr txBox="1"/>
            <p:nvPr/>
          </p:nvSpPr>
          <p:spPr>
            <a:xfrm>
              <a:off x="7482852" y="1578847"/>
              <a:ext cx="1553081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Fabiola Méndez Ibáñez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Secretaria</a:t>
              </a:r>
            </a:p>
            <a:p>
              <a:pPr algn="ctr"/>
              <a:endParaRPr lang="es-MX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Jefe de Departamento Estatal 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CF34263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Federal</a:t>
              </a: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60A99D74-800F-4C23-8097-E3FAC5A15D14}"/>
                </a:ext>
              </a:extLst>
            </p:cNvPr>
            <p:cNvSpPr/>
            <p:nvPr/>
          </p:nvSpPr>
          <p:spPr>
            <a:xfrm>
              <a:off x="7601064" y="1611867"/>
              <a:ext cx="1294735" cy="738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7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CB874432-D240-4E9C-BF34-5A6B0F408CD8}"/>
              </a:ext>
            </a:extLst>
          </p:cNvPr>
          <p:cNvGrpSpPr/>
          <p:nvPr/>
        </p:nvGrpSpPr>
        <p:grpSpPr>
          <a:xfrm>
            <a:off x="5731024" y="4424169"/>
            <a:ext cx="1515133" cy="784830"/>
            <a:chOff x="7498645" y="1594237"/>
            <a:chExt cx="1515133" cy="784830"/>
          </a:xfrm>
        </p:grpSpPr>
        <p:sp>
          <p:nvSpPr>
            <p:cNvPr id="71" name="CuadroTexto 70">
              <a:extLst>
                <a:ext uri="{FF2B5EF4-FFF2-40B4-BE49-F238E27FC236}">
                  <a16:creationId xmlns:a16="http://schemas.microsoft.com/office/drawing/2014/main" id="{75A1BEC0-4FC3-40C5-8C10-7115A2477FEF}"/>
                </a:ext>
              </a:extLst>
            </p:cNvPr>
            <p:cNvSpPr txBox="1"/>
            <p:nvPr/>
          </p:nvSpPr>
          <p:spPr>
            <a:xfrm>
              <a:off x="7498645" y="1594237"/>
              <a:ext cx="1515133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Daniela Aguilar Morín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Secretaria</a:t>
              </a:r>
            </a:p>
            <a:p>
              <a:pPr algn="ctr"/>
              <a:endParaRPr lang="es-MX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Apoyo Administrativo A1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M03025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Formalizado II</a:t>
              </a: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287C745-376C-4817-AA94-83AE1D81D366}"/>
                </a:ext>
              </a:extLst>
            </p:cNvPr>
            <p:cNvSpPr/>
            <p:nvPr/>
          </p:nvSpPr>
          <p:spPr>
            <a:xfrm>
              <a:off x="7601064" y="1611867"/>
              <a:ext cx="1294735" cy="738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7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A1A750C8-AEAB-4E07-A2D8-179418624C09}"/>
              </a:ext>
            </a:extLst>
          </p:cNvPr>
          <p:cNvGrpSpPr/>
          <p:nvPr/>
        </p:nvGrpSpPr>
        <p:grpSpPr>
          <a:xfrm>
            <a:off x="980248" y="5811919"/>
            <a:ext cx="2070858" cy="900246"/>
            <a:chOff x="7390678" y="1589862"/>
            <a:chExt cx="1691440" cy="811432"/>
          </a:xfrm>
        </p:grpSpPr>
        <p:sp>
          <p:nvSpPr>
            <p:cNvPr id="76" name="CuadroTexto 75">
              <a:extLst>
                <a:ext uri="{FF2B5EF4-FFF2-40B4-BE49-F238E27FC236}">
                  <a16:creationId xmlns:a16="http://schemas.microsoft.com/office/drawing/2014/main" id="{DD9F7009-651F-4060-8609-10B3975AD80A}"/>
                </a:ext>
              </a:extLst>
            </p:cNvPr>
            <p:cNvSpPr txBox="1"/>
            <p:nvPr/>
          </p:nvSpPr>
          <p:spPr>
            <a:xfrm>
              <a:off x="7390678" y="1589862"/>
              <a:ext cx="1691440" cy="811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MX" altLang="es-MX" sz="7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Susana González del Río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MX" altLang="es-MX" sz="7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Subdirectora de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MX" altLang="es-MX" sz="7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Recursos Humanos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MX" altLang="es-MX" sz="7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MX" altLang="es-MX" sz="7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Subdirector Estatal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MX" altLang="es-MX" sz="7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CF34261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MX" sz="7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Federal </a:t>
              </a:r>
              <a:endParaRPr lang="es-MX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C2272DE9-6C52-4C2C-9C50-DADAA8F78223}"/>
                </a:ext>
              </a:extLst>
            </p:cNvPr>
            <p:cNvSpPr/>
            <p:nvPr/>
          </p:nvSpPr>
          <p:spPr>
            <a:xfrm>
              <a:off x="7601064" y="1611867"/>
              <a:ext cx="1294735" cy="738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7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19D441D-AFFE-4B18-B917-4E4C0C7AD734}"/>
              </a:ext>
            </a:extLst>
          </p:cNvPr>
          <p:cNvGrpSpPr/>
          <p:nvPr/>
        </p:nvGrpSpPr>
        <p:grpSpPr>
          <a:xfrm>
            <a:off x="2918301" y="5825645"/>
            <a:ext cx="1855002" cy="900246"/>
            <a:chOff x="7501075" y="1600652"/>
            <a:chExt cx="1515133" cy="811432"/>
          </a:xfrm>
        </p:grpSpPr>
        <p:sp>
          <p:nvSpPr>
            <p:cNvPr id="79" name="CuadroTexto 78">
              <a:extLst>
                <a:ext uri="{FF2B5EF4-FFF2-40B4-BE49-F238E27FC236}">
                  <a16:creationId xmlns:a16="http://schemas.microsoft.com/office/drawing/2014/main" id="{E28BE7A3-6F6A-413D-843F-BA3486591823}"/>
                </a:ext>
              </a:extLst>
            </p:cNvPr>
            <p:cNvSpPr txBox="1"/>
            <p:nvPr/>
          </p:nvSpPr>
          <p:spPr>
            <a:xfrm>
              <a:off x="7501075" y="1600652"/>
              <a:ext cx="1515133" cy="811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MX" altLang="es-MX" sz="7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Javier Gutiérrez Carrillo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MX" altLang="es-MX" sz="7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Subdirector de Finanzas y Presupuestos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MX" altLang="es-MX" sz="7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MX" altLang="es-MX" sz="7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Jefe de Departamento Estatal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MX" altLang="es-MX" sz="7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CF34263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MX" altLang="es-MX" sz="7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Federal</a:t>
              </a:r>
              <a:endParaRPr lang="es-MX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968E205-7BA8-46C0-AF06-594F41A0EFB1}"/>
                </a:ext>
              </a:extLst>
            </p:cNvPr>
            <p:cNvSpPr/>
            <p:nvPr/>
          </p:nvSpPr>
          <p:spPr>
            <a:xfrm>
              <a:off x="7601064" y="1611867"/>
              <a:ext cx="1294735" cy="738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7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0716F714-8BCD-4B2C-8809-ECD45B944663}"/>
              </a:ext>
            </a:extLst>
          </p:cNvPr>
          <p:cNvGrpSpPr/>
          <p:nvPr/>
        </p:nvGrpSpPr>
        <p:grpSpPr>
          <a:xfrm>
            <a:off x="4788057" y="5775648"/>
            <a:ext cx="1706663" cy="900246"/>
            <a:chOff x="7531622" y="1565754"/>
            <a:chExt cx="1393972" cy="811431"/>
          </a:xfrm>
        </p:grpSpPr>
        <p:sp>
          <p:nvSpPr>
            <p:cNvPr id="82" name="CuadroTexto 81">
              <a:extLst>
                <a:ext uri="{FF2B5EF4-FFF2-40B4-BE49-F238E27FC236}">
                  <a16:creationId xmlns:a16="http://schemas.microsoft.com/office/drawing/2014/main" id="{0EDC55DC-4902-41A8-8627-C4F6F7DCA9A2}"/>
                </a:ext>
              </a:extLst>
            </p:cNvPr>
            <p:cNvSpPr txBox="1"/>
            <p:nvPr/>
          </p:nvSpPr>
          <p:spPr>
            <a:xfrm>
              <a:off x="7531622" y="1565754"/>
              <a:ext cx="1393972" cy="811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Gerardo Gustavo Rodríguez Carmona 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Subdirector de Recursos Materiales 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y Servicios Generales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Subdirector Estatal 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CF34261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Federal</a:t>
              </a: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994D741-DA3E-4272-A77E-31377A0F9268}"/>
                </a:ext>
              </a:extLst>
            </p:cNvPr>
            <p:cNvSpPr/>
            <p:nvPr/>
          </p:nvSpPr>
          <p:spPr>
            <a:xfrm>
              <a:off x="7601064" y="1611867"/>
              <a:ext cx="1294735" cy="738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7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7437167C-01CE-4CFB-A701-CC3861133435}"/>
              </a:ext>
            </a:extLst>
          </p:cNvPr>
          <p:cNvGrpSpPr/>
          <p:nvPr/>
        </p:nvGrpSpPr>
        <p:grpSpPr>
          <a:xfrm>
            <a:off x="6588057" y="5803537"/>
            <a:ext cx="1855002" cy="900246"/>
            <a:chOff x="7531078" y="1590470"/>
            <a:chExt cx="1515133" cy="811432"/>
          </a:xfrm>
        </p:grpSpPr>
        <p:sp>
          <p:nvSpPr>
            <p:cNvPr id="85" name="CuadroTexto 84">
              <a:extLst>
                <a:ext uri="{FF2B5EF4-FFF2-40B4-BE49-F238E27FC236}">
                  <a16:creationId xmlns:a16="http://schemas.microsoft.com/office/drawing/2014/main" id="{05C0C4B5-B921-48B7-BE47-E4195A50ABE6}"/>
                </a:ext>
              </a:extLst>
            </p:cNvPr>
            <p:cNvSpPr txBox="1"/>
            <p:nvPr/>
          </p:nvSpPr>
          <p:spPr>
            <a:xfrm>
              <a:off x="7531078" y="1590470"/>
              <a:ext cx="1515133" cy="811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Juan de Dios Saucedo Hernández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Encargado de la Subdirección de Desarrollo 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de la Infraestructura Física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Jefe de Departamento Estatal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CF34263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Federal</a:t>
              </a: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43AD6173-9025-4858-AB92-3FE9FA489632}"/>
                </a:ext>
              </a:extLst>
            </p:cNvPr>
            <p:cNvSpPr/>
            <p:nvPr/>
          </p:nvSpPr>
          <p:spPr>
            <a:xfrm>
              <a:off x="7601064" y="1611867"/>
              <a:ext cx="1294735" cy="738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7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8" name="Grupo 87">
            <a:extLst>
              <a:ext uri="{FF2B5EF4-FFF2-40B4-BE49-F238E27FC236}">
                <a16:creationId xmlns:a16="http://schemas.microsoft.com/office/drawing/2014/main" id="{7A6F43D7-B497-49F7-8689-8ADD13FA4059}"/>
              </a:ext>
            </a:extLst>
          </p:cNvPr>
          <p:cNvGrpSpPr/>
          <p:nvPr/>
        </p:nvGrpSpPr>
        <p:grpSpPr>
          <a:xfrm>
            <a:off x="8361164" y="5795967"/>
            <a:ext cx="1855002" cy="1015664"/>
            <a:chOff x="7509112" y="1593800"/>
            <a:chExt cx="1515133" cy="915464"/>
          </a:xfrm>
        </p:grpSpPr>
        <p:sp>
          <p:nvSpPr>
            <p:cNvPr id="89" name="CuadroTexto 88">
              <a:extLst>
                <a:ext uri="{FF2B5EF4-FFF2-40B4-BE49-F238E27FC236}">
                  <a16:creationId xmlns:a16="http://schemas.microsoft.com/office/drawing/2014/main" id="{07BC2AF4-A6B4-4C2F-B5E5-EF14BF827DDA}"/>
                </a:ext>
              </a:extLst>
            </p:cNvPr>
            <p:cNvSpPr txBox="1"/>
            <p:nvPr/>
          </p:nvSpPr>
          <p:spPr>
            <a:xfrm>
              <a:off x="7509112" y="1593800"/>
              <a:ext cx="1515133" cy="915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Jesús Enrique Macías Vázquez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Subdirector de Evaluación y Seguimiento</a:t>
              </a:r>
            </a:p>
            <a:p>
              <a:pPr algn="ctr"/>
              <a:endParaRPr lang="es-MX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Subdirector Estatal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CF34261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Federal </a:t>
              </a:r>
            </a:p>
            <a:p>
              <a:pPr algn="ctr"/>
              <a:endParaRPr lang="es-MX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446164AD-524C-409B-96F4-82482817F20D}"/>
                </a:ext>
              </a:extLst>
            </p:cNvPr>
            <p:cNvSpPr/>
            <p:nvPr/>
          </p:nvSpPr>
          <p:spPr>
            <a:xfrm>
              <a:off x="7601064" y="1611867"/>
              <a:ext cx="1294735" cy="738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7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92" name="Conector recto 91">
            <a:extLst>
              <a:ext uri="{FF2B5EF4-FFF2-40B4-BE49-F238E27FC236}">
                <a16:creationId xmlns:a16="http://schemas.microsoft.com/office/drawing/2014/main" id="{71AFFACD-5AEB-4A7E-A8B0-09C1803A06CC}"/>
              </a:ext>
            </a:extLst>
          </p:cNvPr>
          <p:cNvCxnSpPr>
            <a:cxnSpLocks/>
            <a:endCxn id="77" idx="0"/>
          </p:cNvCxnSpPr>
          <p:nvPr/>
        </p:nvCxnSpPr>
        <p:spPr>
          <a:xfrm>
            <a:off x="2030408" y="5480202"/>
            <a:ext cx="0" cy="356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93">
            <a:extLst>
              <a:ext uri="{FF2B5EF4-FFF2-40B4-BE49-F238E27FC236}">
                <a16:creationId xmlns:a16="http://schemas.microsoft.com/office/drawing/2014/main" id="{251B10FD-229A-42AE-A92D-6FB76A61DF4A}"/>
              </a:ext>
            </a:extLst>
          </p:cNvPr>
          <p:cNvCxnSpPr>
            <a:cxnSpLocks/>
          </p:cNvCxnSpPr>
          <p:nvPr/>
        </p:nvCxnSpPr>
        <p:spPr>
          <a:xfrm>
            <a:off x="3816773" y="5480202"/>
            <a:ext cx="0" cy="356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cto 94">
            <a:extLst>
              <a:ext uri="{FF2B5EF4-FFF2-40B4-BE49-F238E27FC236}">
                <a16:creationId xmlns:a16="http://schemas.microsoft.com/office/drawing/2014/main" id="{0E0BDB3D-7137-4DBE-861E-F915E4A5EB87}"/>
              </a:ext>
            </a:extLst>
          </p:cNvPr>
          <p:cNvCxnSpPr>
            <a:cxnSpLocks/>
          </p:cNvCxnSpPr>
          <p:nvPr/>
        </p:nvCxnSpPr>
        <p:spPr>
          <a:xfrm>
            <a:off x="7488549" y="5459882"/>
            <a:ext cx="0" cy="356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cto 95">
            <a:extLst>
              <a:ext uri="{FF2B5EF4-FFF2-40B4-BE49-F238E27FC236}">
                <a16:creationId xmlns:a16="http://schemas.microsoft.com/office/drawing/2014/main" id="{30E095CD-CDE5-4CB6-A162-8AE3143BCEEB}"/>
              </a:ext>
            </a:extLst>
          </p:cNvPr>
          <p:cNvCxnSpPr>
            <a:cxnSpLocks/>
          </p:cNvCxnSpPr>
          <p:nvPr/>
        </p:nvCxnSpPr>
        <p:spPr>
          <a:xfrm>
            <a:off x="9310261" y="5459882"/>
            <a:ext cx="0" cy="356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cto 97">
            <a:extLst>
              <a:ext uri="{FF2B5EF4-FFF2-40B4-BE49-F238E27FC236}">
                <a16:creationId xmlns:a16="http://schemas.microsoft.com/office/drawing/2014/main" id="{4F89951B-35C8-4273-8172-9FDB7296EA39}"/>
              </a:ext>
            </a:extLst>
          </p:cNvPr>
          <p:cNvCxnSpPr/>
          <p:nvPr/>
        </p:nvCxnSpPr>
        <p:spPr>
          <a:xfrm>
            <a:off x="2030410" y="5480202"/>
            <a:ext cx="72798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101">
            <a:extLst>
              <a:ext uri="{FF2B5EF4-FFF2-40B4-BE49-F238E27FC236}">
                <a16:creationId xmlns:a16="http://schemas.microsoft.com/office/drawing/2014/main" id="{261176BF-E1B4-47C9-AE1F-0AE7B8CB9DDC}"/>
              </a:ext>
            </a:extLst>
          </p:cNvPr>
          <p:cNvCxnSpPr>
            <a:cxnSpLocks/>
            <a:stCxn id="66" idx="2"/>
          </p:cNvCxnSpPr>
          <p:nvPr/>
        </p:nvCxnSpPr>
        <p:spPr>
          <a:xfrm flipH="1">
            <a:off x="5600347" y="4143869"/>
            <a:ext cx="2618" cy="1692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cto 106">
            <a:extLst>
              <a:ext uri="{FF2B5EF4-FFF2-40B4-BE49-F238E27FC236}">
                <a16:creationId xmlns:a16="http://schemas.microsoft.com/office/drawing/2014/main" id="{E13D48E1-79CE-447D-B3E5-3167489EA7B7}"/>
              </a:ext>
            </a:extLst>
          </p:cNvPr>
          <p:cNvCxnSpPr/>
          <p:nvPr/>
        </p:nvCxnSpPr>
        <p:spPr>
          <a:xfrm>
            <a:off x="5600347" y="1416668"/>
            <a:ext cx="0" cy="19845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cto 110">
            <a:extLst>
              <a:ext uri="{FF2B5EF4-FFF2-40B4-BE49-F238E27FC236}">
                <a16:creationId xmlns:a16="http://schemas.microsoft.com/office/drawing/2014/main" id="{F74FB6F5-52FF-4BEB-9969-743713C77C0C}"/>
              </a:ext>
            </a:extLst>
          </p:cNvPr>
          <p:cNvCxnSpPr>
            <a:cxnSpLocks/>
          </p:cNvCxnSpPr>
          <p:nvPr/>
        </p:nvCxnSpPr>
        <p:spPr>
          <a:xfrm>
            <a:off x="4483029" y="2350935"/>
            <a:ext cx="21907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uadroTexto 59">
            <a:extLst>
              <a:ext uri="{FF2B5EF4-FFF2-40B4-BE49-F238E27FC236}">
                <a16:creationId xmlns:a16="http://schemas.microsoft.com/office/drawing/2014/main" id="{920F1775-5AFD-4B4F-87C9-BCE280229982}"/>
              </a:ext>
            </a:extLst>
          </p:cNvPr>
          <p:cNvSpPr txBox="1"/>
          <p:nvPr/>
        </p:nvSpPr>
        <p:spPr>
          <a:xfrm>
            <a:off x="4805497" y="640700"/>
            <a:ext cx="151954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Luis Alejandro Ayala Farías</a:t>
            </a:r>
          </a:p>
          <a:p>
            <a:pPr algn="ctr"/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Coordinador Administrativo</a:t>
            </a:r>
          </a:p>
          <a:p>
            <a:pPr algn="ctr"/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Subjefe de Servicios Estatales</a:t>
            </a:r>
          </a:p>
          <a:p>
            <a:pPr algn="ctr"/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CF34260</a:t>
            </a:r>
          </a:p>
          <a:p>
            <a:pPr algn="ctr"/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</a:p>
          <a:p>
            <a:pPr algn="ctr"/>
            <a:endParaRPr lang="es-MX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0" name="Imagen 2">
            <a:extLst>
              <a:ext uri="{FF2B5EF4-FFF2-40B4-BE49-F238E27FC236}">
                <a16:creationId xmlns:a16="http://schemas.microsoft.com/office/drawing/2014/main" id="{D6B1CDB8-525F-4F61-B936-830B777878F3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58"/>
          <a:stretch/>
        </p:blipFill>
        <p:spPr bwMode="auto">
          <a:xfrm>
            <a:off x="0" y="157150"/>
            <a:ext cx="3032374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9077D85B-D655-4FE4-BDDD-33C83E792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0261" y="184823"/>
            <a:ext cx="2341067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646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27C0B7E-7524-4505-A568-91873C8DB4EA}"/>
              </a:ext>
            </a:extLst>
          </p:cNvPr>
          <p:cNvSpPr txBox="1"/>
          <p:nvPr/>
        </p:nvSpPr>
        <p:spPr>
          <a:xfrm>
            <a:off x="7295744" y="3210130"/>
            <a:ext cx="14114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Claudia Niño Medina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Jefa del Departamento de Convenios, Acuerdos y Bases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CF41001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Homologados</a:t>
            </a:r>
            <a:endParaRPr lang="es-MX" sz="6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F2434FE-99C3-4686-909A-4A84A63A30CD}"/>
              </a:ext>
            </a:extLst>
          </p:cNvPr>
          <p:cNvSpPr txBox="1"/>
          <p:nvPr/>
        </p:nvSpPr>
        <p:spPr>
          <a:xfrm>
            <a:off x="3946230" y="3122067"/>
            <a:ext cx="1129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Ana Estela García Sánchez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Jefe del Departamento de lo Contencioso Administrativo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M03025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Eventual </a:t>
            </a:r>
            <a:endParaRPr lang="es-MX" sz="6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249DE75B-1EA3-44C7-AA49-3C242B9F7438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4494137" y="2955108"/>
            <a:ext cx="0" cy="190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6743D302-FDA1-43D6-A2A7-2E357AE1C088}"/>
              </a:ext>
            </a:extLst>
          </p:cNvPr>
          <p:cNvCxnSpPr>
            <a:cxnSpLocks/>
            <a:endCxn id="56" idx="0"/>
          </p:cNvCxnSpPr>
          <p:nvPr/>
        </p:nvCxnSpPr>
        <p:spPr>
          <a:xfrm>
            <a:off x="7956046" y="2955108"/>
            <a:ext cx="0" cy="2220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DB6558FC-37E3-4872-B7C2-C15C20729DDB}"/>
              </a:ext>
            </a:extLst>
          </p:cNvPr>
          <p:cNvCxnSpPr>
            <a:cxnSpLocks/>
          </p:cNvCxnSpPr>
          <p:nvPr/>
        </p:nvCxnSpPr>
        <p:spPr>
          <a:xfrm flipV="1">
            <a:off x="4492238" y="2955107"/>
            <a:ext cx="3463808" cy="2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DA2769B7-B626-40A8-8461-E0FB51ECDE39}"/>
              </a:ext>
            </a:extLst>
          </p:cNvPr>
          <p:cNvCxnSpPr>
            <a:cxnSpLocks/>
            <a:endCxn id="52" idx="0"/>
          </p:cNvCxnSpPr>
          <p:nvPr/>
        </p:nvCxnSpPr>
        <p:spPr>
          <a:xfrm>
            <a:off x="6165196" y="1633588"/>
            <a:ext cx="10479" cy="15116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0A88B60E-2089-4847-A335-BD2272E26CD0}"/>
              </a:ext>
            </a:extLst>
          </p:cNvPr>
          <p:cNvSpPr txBox="1"/>
          <p:nvPr/>
        </p:nvSpPr>
        <p:spPr>
          <a:xfrm>
            <a:off x="5523368" y="1123580"/>
            <a:ext cx="14009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Néstor Javier Garanzuay Escamilla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Director General de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Asuntos jurídicos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CF41062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  <a:endParaRPr lang="es-MX" sz="6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241CCA3-075C-4793-AF9B-3B89799D3ACB}"/>
              </a:ext>
            </a:extLst>
          </p:cNvPr>
          <p:cNvSpPr txBox="1"/>
          <p:nvPr/>
        </p:nvSpPr>
        <p:spPr>
          <a:xfrm>
            <a:off x="3880118" y="4579682"/>
            <a:ext cx="12584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Mireya Leza Buendía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Asesor Jurídico de lo Contencioso Administrativo M03025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Eventual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7FF7927-BC1D-4DEF-A207-A9E3197AD731}"/>
              </a:ext>
            </a:extLst>
          </p:cNvPr>
          <p:cNvSpPr txBox="1"/>
          <p:nvPr/>
        </p:nvSpPr>
        <p:spPr>
          <a:xfrm>
            <a:off x="5506485" y="3156307"/>
            <a:ext cx="1358047" cy="525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63" dirty="0">
                <a:latin typeface="Arial" panose="020B0604020202020204" pitchFamily="34" charset="0"/>
                <a:cs typeface="Arial" panose="020B0604020202020204" pitchFamily="34" charset="0"/>
              </a:rPr>
              <a:t>Raúl Daniel Neira Hernández </a:t>
            </a:r>
          </a:p>
          <a:p>
            <a:pPr algn="ctr"/>
            <a:r>
              <a:rPr lang="es-MX" sz="563" dirty="0">
                <a:latin typeface="Arial" panose="020B0604020202020204" pitchFamily="34" charset="0"/>
                <a:cs typeface="Arial" panose="020B0604020202020204" pitchFamily="34" charset="0"/>
              </a:rPr>
              <a:t>Jefa del Departamento de Consultivo y Estudios Jurídicos M03025</a:t>
            </a:r>
          </a:p>
          <a:p>
            <a:pPr algn="ctr"/>
            <a:r>
              <a:rPr lang="es-MX" sz="563" dirty="0">
                <a:latin typeface="Arial" panose="020B0604020202020204" pitchFamily="34" charset="0"/>
                <a:cs typeface="Arial" panose="020B0604020202020204" pitchFamily="34" charset="0"/>
              </a:rPr>
              <a:t>Eventual</a:t>
            </a:r>
            <a:r>
              <a:rPr lang="es-MX" sz="563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C7558D7-BEFC-4C8E-929A-4633C5657C40}"/>
              </a:ext>
            </a:extLst>
          </p:cNvPr>
          <p:cNvSpPr txBox="1"/>
          <p:nvPr/>
        </p:nvSpPr>
        <p:spPr>
          <a:xfrm>
            <a:off x="4244008" y="2094798"/>
            <a:ext cx="1455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Beatriz </a:t>
            </a:r>
            <a:r>
              <a:rPr lang="es-MX" sz="600" dirty="0" err="1">
                <a:latin typeface="Arial" panose="020B0604020202020204" pitchFamily="34" charset="0"/>
                <a:cs typeface="Arial" panose="020B0604020202020204" pitchFamily="34" charset="0"/>
              </a:rPr>
              <a:t>Varinia</a:t>
            </a:r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 Fuentes Guevara Secretaria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M03025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Eventual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27A17DF-8485-425E-9A68-E6514C038E43}"/>
              </a:ext>
            </a:extLst>
          </p:cNvPr>
          <p:cNvSpPr txBox="1"/>
          <p:nvPr/>
        </p:nvSpPr>
        <p:spPr>
          <a:xfrm>
            <a:off x="6676185" y="2116374"/>
            <a:ext cx="1411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Sanjuana Alvarado Martínez Secretaria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M03025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Formalizados III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68FC110D-63A5-466E-99C3-AF837ED8BF12}"/>
              </a:ext>
            </a:extLst>
          </p:cNvPr>
          <p:cNvCxnSpPr>
            <a:cxnSpLocks/>
            <a:stCxn id="22" idx="3"/>
            <a:endCxn id="23" idx="1"/>
          </p:cNvCxnSpPr>
          <p:nvPr/>
        </p:nvCxnSpPr>
        <p:spPr>
          <a:xfrm flipV="1">
            <a:off x="5548670" y="2320422"/>
            <a:ext cx="121672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FB931C18-15B4-4E83-A600-6D04E42C09B1}"/>
              </a:ext>
            </a:extLst>
          </p:cNvPr>
          <p:cNvSpPr/>
          <p:nvPr/>
        </p:nvSpPr>
        <p:spPr>
          <a:xfrm>
            <a:off x="3894927" y="3145236"/>
            <a:ext cx="1198420" cy="5829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CEEC3306-0904-470D-AFC2-A2353E9F1C42}"/>
              </a:ext>
            </a:extLst>
          </p:cNvPr>
          <p:cNvSpPr/>
          <p:nvPr/>
        </p:nvSpPr>
        <p:spPr>
          <a:xfrm>
            <a:off x="5581966" y="3982046"/>
            <a:ext cx="1212572" cy="5126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5E3946F9-D613-45F1-95F9-E4B21C86AF40}"/>
              </a:ext>
            </a:extLst>
          </p:cNvPr>
          <p:cNvSpPr/>
          <p:nvPr/>
        </p:nvSpPr>
        <p:spPr>
          <a:xfrm>
            <a:off x="5574213" y="1135665"/>
            <a:ext cx="1282520" cy="5126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D62EA1DC-EBF6-47E3-B17B-B02B43CD3A5B}"/>
              </a:ext>
            </a:extLst>
          </p:cNvPr>
          <p:cNvSpPr/>
          <p:nvPr/>
        </p:nvSpPr>
        <p:spPr>
          <a:xfrm>
            <a:off x="4365790" y="2065678"/>
            <a:ext cx="1182880" cy="5126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2409A841-6151-46F4-AD29-E7764E4D9012}"/>
              </a:ext>
            </a:extLst>
          </p:cNvPr>
          <p:cNvSpPr/>
          <p:nvPr/>
        </p:nvSpPr>
        <p:spPr>
          <a:xfrm>
            <a:off x="6765396" y="2064090"/>
            <a:ext cx="1182880" cy="5126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135FAECA-A18A-48E1-9066-86E75D825E2D}"/>
              </a:ext>
            </a:extLst>
          </p:cNvPr>
          <p:cNvSpPr txBox="1"/>
          <p:nvPr/>
        </p:nvSpPr>
        <p:spPr>
          <a:xfrm>
            <a:off x="4174957" y="467678"/>
            <a:ext cx="45322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Asuntos Jurídicos 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0DE83C0D-C84F-4141-A03F-D0458C7146C3}"/>
              </a:ext>
            </a:extLst>
          </p:cNvPr>
          <p:cNvSpPr txBox="1"/>
          <p:nvPr/>
        </p:nvSpPr>
        <p:spPr>
          <a:xfrm>
            <a:off x="3833301" y="5193959"/>
            <a:ext cx="13282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Sergio Eduardo Celedón Olivares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Asesor Jurídico de lo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 Contencioso Administrativo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M03025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Eventual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F0E9C3B-3688-4AFE-A837-DB92AFDBD6C3}"/>
              </a:ext>
            </a:extLst>
          </p:cNvPr>
          <p:cNvSpPr txBox="1"/>
          <p:nvPr/>
        </p:nvSpPr>
        <p:spPr>
          <a:xfrm>
            <a:off x="5533585" y="3986926"/>
            <a:ext cx="13554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" dirty="0" err="1">
                <a:latin typeface="Arial" panose="020B0604020202020204" pitchFamily="34" charset="0"/>
                <a:cs typeface="Arial" panose="020B0604020202020204" pitchFamily="34" charset="0"/>
              </a:rPr>
              <a:t>Yéssica</a:t>
            </a:r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 Gabriela Meza Mejorado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 Asesor Jurídico de Consultivo y Estudios Jurídicos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M03025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Eventual</a:t>
            </a:r>
            <a:endParaRPr lang="es-MX" sz="6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3B514C81-50A3-47B7-B5EA-A694913FA4EA}"/>
              </a:ext>
            </a:extLst>
          </p:cNvPr>
          <p:cNvSpPr txBox="1"/>
          <p:nvPr/>
        </p:nvSpPr>
        <p:spPr>
          <a:xfrm>
            <a:off x="3917896" y="5781546"/>
            <a:ext cx="1182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Iñaki Cortés Rodríguez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Asesor Jurídico de lo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Contencioso Administrativo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M03025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Eventual</a:t>
            </a:r>
          </a:p>
          <a:p>
            <a:pPr algn="ctr"/>
            <a:endParaRPr lang="es-MX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C6F352AF-1ED7-406F-B9F3-3CECA2B16B43}"/>
              </a:ext>
            </a:extLst>
          </p:cNvPr>
          <p:cNvSpPr txBox="1"/>
          <p:nvPr/>
        </p:nvSpPr>
        <p:spPr>
          <a:xfrm>
            <a:off x="3777221" y="3986926"/>
            <a:ext cx="14300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Laura Jocelyn Mauricio de León Asesor Jurídico de lo Contencioso Administrativo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M03025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Eventual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AD9F142D-49FE-48AD-9569-F21020AC46F0}"/>
              </a:ext>
            </a:extLst>
          </p:cNvPr>
          <p:cNvSpPr/>
          <p:nvPr/>
        </p:nvSpPr>
        <p:spPr>
          <a:xfrm>
            <a:off x="3910467" y="4591643"/>
            <a:ext cx="1182880" cy="5126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4DA78B00-52C8-4AA4-B547-67D97A3D320E}"/>
              </a:ext>
            </a:extLst>
          </p:cNvPr>
          <p:cNvSpPr/>
          <p:nvPr/>
        </p:nvSpPr>
        <p:spPr>
          <a:xfrm>
            <a:off x="3907073" y="5188804"/>
            <a:ext cx="1182880" cy="5126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E722996E-2146-41B7-8446-3D1E2252523B}"/>
              </a:ext>
            </a:extLst>
          </p:cNvPr>
          <p:cNvSpPr/>
          <p:nvPr/>
        </p:nvSpPr>
        <p:spPr>
          <a:xfrm>
            <a:off x="3914122" y="5788580"/>
            <a:ext cx="1182880" cy="5126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0EB08E54-2EDD-430B-89D5-E8E09F6A5F8E}"/>
              </a:ext>
            </a:extLst>
          </p:cNvPr>
          <p:cNvSpPr/>
          <p:nvPr/>
        </p:nvSpPr>
        <p:spPr>
          <a:xfrm>
            <a:off x="3907073" y="3996416"/>
            <a:ext cx="1182880" cy="5126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6957D263-4E1E-475F-90B6-1DBEC5B91A2C}"/>
              </a:ext>
            </a:extLst>
          </p:cNvPr>
          <p:cNvCxnSpPr/>
          <p:nvPr/>
        </p:nvCxnSpPr>
        <p:spPr>
          <a:xfrm>
            <a:off x="3758593" y="6044912"/>
            <a:ext cx="1518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255ABCB8-F45D-458D-80C2-E05F8F7DFD45}"/>
              </a:ext>
            </a:extLst>
          </p:cNvPr>
          <p:cNvCxnSpPr>
            <a:cxnSpLocks/>
          </p:cNvCxnSpPr>
          <p:nvPr/>
        </p:nvCxnSpPr>
        <p:spPr>
          <a:xfrm>
            <a:off x="3758594" y="4252749"/>
            <a:ext cx="143991" cy="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0CA3DA6E-8BCE-47A6-BD89-7DBFDC74B18E}"/>
              </a:ext>
            </a:extLst>
          </p:cNvPr>
          <p:cNvCxnSpPr/>
          <p:nvPr/>
        </p:nvCxnSpPr>
        <p:spPr>
          <a:xfrm>
            <a:off x="3758593" y="4847975"/>
            <a:ext cx="1518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D6E61C32-93A0-4DE9-A234-8B4C4C706FFB}"/>
              </a:ext>
            </a:extLst>
          </p:cNvPr>
          <p:cNvCxnSpPr>
            <a:cxnSpLocks/>
          </p:cNvCxnSpPr>
          <p:nvPr/>
        </p:nvCxnSpPr>
        <p:spPr>
          <a:xfrm>
            <a:off x="3758594" y="5451908"/>
            <a:ext cx="1439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F1B7D898-A83E-4099-B970-D0DDB712700A}"/>
              </a:ext>
            </a:extLst>
          </p:cNvPr>
          <p:cNvCxnSpPr>
            <a:cxnSpLocks/>
          </p:cNvCxnSpPr>
          <p:nvPr/>
        </p:nvCxnSpPr>
        <p:spPr>
          <a:xfrm>
            <a:off x="3758593" y="3887842"/>
            <a:ext cx="0" cy="21570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7DAFA08B-FA75-4C96-AE54-653CF097FBC0}"/>
              </a:ext>
            </a:extLst>
          </p:cNvPr>
          <p:cNvCxnSpPr>
            <a:cxnSpLocks/>
          </p:cNvCxnSpPr>
          <p:nvPr/>
        </p:nvCxnSpPr>
        <p:spPr>
          <a:xfrm>
            <a:off x="3758593" y="3887842"/>
            <a:ext cx="739502" cy="1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B83F10F9-4FA7-4188-A005-B4D437378990}"/>
              </a:ext>
            </a:extLst>
          </p:cNvPr>
          <p:cNvCxnSpPr>
            <a:cxnSpLocks/>
            <a:stCxn id="17" idx="2"/>
          </p:cNvCxnSpPr>
          <p:nvPr/>
        </p:nvCxnSpPr>
        <p:spPr>
          <a:xfrm>
            <a:off x="4494137" y="3728144"/>
            <a:ext cx="0" cy="160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ángulo 51">
            <a:extLst>
              <a:ext uri="{FF2B5EF4-FFF2-40B4-BE49-F238E27FC236}">
                <a16:creationId xmlns:a16="http://schemas.microsoft.com/office/drawing/2014/main" id="{A926EDE0-E528-0531-EC18-102F5FF0DCFC}"/>
              </a:ext>
            </a:extLst>
          </p:cNvPr>
          <p:cNvSpPr/>
          <p:nvPr/>
        </p:nvSpPr>
        <p:spPr>
          <a:xfrm>
            <a:off x="5576464" y="3145236"/>
            <a:ext cx="1198420" cy="5829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58E1291A-06B4-3C30-87F6-5807B14CBFDF}"/>
              </a:ext>
            </a:extLst>
          </p:cNvPr>
          <p:cNvSpPr/>
          <p:nvPr/>
        </p:nvSpPr>
        <p:spPr>
          <a:xfrm>
            <a:off x="7356836" y="3177162"/>
            <a:ext cx="1198420" cy="5829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2" name="Conector recto 81">
            <a:extLst>
              <a:ext uri="{FF2B5EF4-FFF2-40B4-BE49-F238E27FC236}">
                <a16:creationId xmlns:a16="http://schemas.microsoft.com/office/drawing/2014/main" id="{ACCA0E01-D71C-4F2C-0E59-B97248989292}"/>
              </a:ext>
            </a:extLst>
          </p:cNvPr>
          <p:cNvCxnSpPr>
            <a:cxnSpLocks/>
          </p:cNvCxnSpPr>
          <p:nvPr/>
        </p:nvCxnSpPr>
        <p:spPr>
          <a:xfrm>
            <a:off x="5458683" y="4195156"/>
            <a:ext cx="128092" cy="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0117646A-A01A-6296-7902-DAAFD6898063}"/>
              </a:ext>
            </a:extLst>
          </p:cNvPr>
          <p:cNvCxnSpPr>
            <a:cxnSpLocks/>
          </p:cNvCxnSpPr>
          <p:nvPr/>
        </p:nvCxnSpPr>
        <p:spPr>
          <a:xfrm flipV="1">
            <a:off x="5456705" y="3893926"/>
            <a:ext cx="714746" cy="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6C318B5D-87BF-126D-ECCF-B8B928B0B814}"/>
              </a:ext>
            </a:extLst>
          </p:cNvPr>
          <p:cNvCxnSpPr>
            <a:cxnSpLocks/>
          </p:cNvCxnSpPr>
          <p:nvPr/>
        </p:nvCxnSpPr>
        <p:spPr>
          <a:xfrm>
            <a:off x="6173268" y="3730713"/>
            <a:ext cx="2407" cy="1651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id="{31C59306-051B-3BDB-96DA-901E3FFFA10F}"/>
              </a:ext>
            </a:extLst>
          </p:cNvPr>
          <p:cNvCxnSpPr>
            <a:cxnSpLocks/>
          </p:cNvCxnSpPr>
          <p:nvPr/>
        </p:nvCxnSpPr>
        <p:spPr>
          <a:xfrm>
            <a:off x="5458683" y="3895891"/>
            <a:ext cx="0" cy="299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Imagen 2">
            <a:extLst>
              <a:ext uri="{FF2B5EF4-FFF2-40B4-BE49-F238E27FC236}">
                <a16:creationId xmlns:a16="http://schemas.microsoft.com/office/drawing/2014/main" id="{A227E945-7150-4118-B0D5-9A0A14B1F68C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58"/>
          <a:stretch/>
        </p:blipFill>
        <p:spPr bwMode="auto">
          <a:xfrm>
            <a:off x="0" y="157150"/>
            <a:ext cx="3032374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AB0136B7-BFCD-4BD4-B489-57265B086E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3719" y="358728"/>
            <a:ext cx="2341067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0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 flipH="1">
            <a:off x="3840164" y="219097"/>
            <a:ext cx="4114932" cy="707872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Estructura Orgánica</a:t>
            </a:r>
          </a:p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 Secretaría de Salud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3 CuadroTexto"/>
          <p:cNvSpPr txBox="1"/>
          <p:nvPr/>
        </p:nvSpPr>
        <p:spPr>
          <a:xfrm>
            <a:off x="3334746" y="6633605"/>
            <a:ext cx="71994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prstClr val="black"/>
                </a:solidFill>
              </a:rPr>
              <a:t>Los requisitos para acceder a los puestos vacantes se encuentran publicados en el Manual de Organización disponible en éste apartado.</a:t>
            </a:r>
            <a:endParaRPr lang="es-MX" sz="1000" dirty="0">
              <a:solidFill>
                <a:prstClr val="black"/>
              </a:solidFill>
            </a:endParaRPr>
          </a:p>
        </p:txBody>
      </p:sp>
      <p:grpSp>
        <p:nvGrpSpPr>
          <p:cNvPr id="6" name="Group 205">
            <a:extLst>
              <a:ext uri="{FF2B5EF4-FFF2-40B4-BE49-F238E27FC236}">
                <a16:creationId xmlns:a16="http://schemas.microsoft.com/office/drawing/2014/main" id="{C2A537B5-3B68-4181-80E8-B935E621BB46}"/>
              </a:ext>
            </a:extLst>
          </p:cNvPr>
          <p:cNvGrpSpPr>
            <a:grpSpLocks/>
          </p:cNvGrpSpPr>
          <p:nvPr/>
        </p:nvGrpSpPr>
        <p:grpSpPr bwMode="auto">
          <a:xfrm>
            <a:off x="3203823" y="917444"/>
            <a:ext cx="5475290" cy="5310189"/>
            <a:chOff x="1211" y="1058"/>
            <a:chExt cx="3449" cy="3345"/>
          </a:xfrm>
        </p:grpSpPr>
        <p:sp>
          <p:nvSpPr>
            <p:cNvPr id="30" name="Rectangle 22">
              <a:extLst>
                <a:ext uri="{FF2B5EF4-FFF2-40B4-BE49-F238E27FC236}">
                  <a16:creationId xmlns:a16="http://schemas.microsoft.com/office/drawing/2014/main" id="{97F8DB29-E503-4491-A441-71C3F5A51E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4" y="1058"/>
              <a:ext cx="506" cy="244"/>
            </a:xfrm>
            <a:prstGeom prst="rect">
              <a:avLst/>
            </a:prstGeom>
            <a:noFill/>
            <a:ln w="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47" name="Picture 23">
              <a:extLst>
                <a:ext uri="{FF2B5EF4-FFF2-40B4-BE49-F238E27FC236}">
                  <a16:creationId xmlns:a16="http://schemas.microsoft.com/office/drawing/2014/main" id="{2EAA6F76-AD9E-4B17-B66D-BF94668934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0" y="1100"/>
              <a:ext cx="33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8" name="Picture 24">
              <a:extLst>
                <a:ext uri="{FF2B5EF4-FFF2-40B4-BE49-F238E27FC236}">
                  <a16:creationId xmlns:a16="http://schemas.microsoft.com/office/drawing/2014/main" id="{3DA55C0B-2D3B-4D29-BA91-BDCD256F84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0" y="1100"/>
              <a:ext cx="33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Rectangle 31">
              <a:extLst>
                <a:ext uri="{FF2B5EF4-FFF2-40B4-BE49-F238E27FC236}">
                  <a16:creationId xmlns:a16="http://schemas.microsoft.com/office/drawing/2014/main" id="{B59B7E2C-B36F-4224-AA18-3A10357C09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0" y="4043"/>
              <a:ext cx="560" cy="346"/>
            </a:xfrm>
            <a:prstGeom prst="rect">
              <a:avLst/>
            </a:prstGeom>
            <a:noFill/>
            <a:ln w="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45">
              <a:extLst>
                <a:ext uri="{FF2B5EF4-FFF2-40B4-BE49-F238E27FC236}">
                  <a16:creationId xmlns:a16="http://schemas.microsoft.com/office/drawing/2014/main" id="{E5B621C5-BB72-4F28-8E4B-A32DD0177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1" y="1443"/>
              <a:ext cx="560" cy="298"/>
            </a:xfrm>
            <a:prstGeom prst="rect">
              <a:avLst/>
            </a:prstGeom>
            <a:noFill/>
            <a:ln w="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70" name="Picture 46">
              <a:extLst>
                <a:ext uri="{FF2B5EF4-FFF2-40B4-BE49-F238E27FC236}">
                  <a16:creationId xmlns:a16="http://schemas.microsoft.com/office/drawing/2014/main" id="{499A182A-D52C-4DB2-9F38-993A4A71DB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9" y="1495"/>
              <a:ext cx="375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" name="Rectangle 55">
              <a:extLst>
                <a:ext uri="{FF2B5EF4-FFF2-40B4-BE49-F238E27FC236}">
                  <a16:creationId xmlns:a16="http://schemas.microsoft.com/office/drawing/2014/main" id="{FABF7D53-22FC-4376-80E9-98B22B34A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0" y="4042"/>
              <a:ext cx="560" cy="346"/>
            </a:xfrm>
            <a:prstGeom prst="rect">
              <a:avLst/>
            </a:pr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Rectangle 67">
              <a:extLst>
                <a:ext uri="{FF2B5EF4-FFF2-40B4-BE49-F238E27FC236}">
                  <a16:creationId xmlns:a16="http://schemas.microsoft.com/office/drawing/2014/main" id="{9C523B10-D884-4A62-A912-27C822193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0" y="4042"/>
              <a:ext cx="560" cy="346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97" name="Picture 73">
              <a:extLst>
                <a:ext uri="{FF2B5EF4-FFF2-40B4-BE49-F238E27FC236}">
                  <a16:creationId xmlns:a16="http://schemas.microsoft.com/office/drawing/2014/main" id="{3BDFB177-0C89-406D-B8B2-AA80CFE41D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6" y="3603"/>
              <a:ext cx="345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6" name="Rectangle 85">
              <a:extLst>
                <a:ext uri="{FF2B5EF4-FFF2-40B4-BE49-F238E27FC236}">
                  <a16:creationId xmlns:a16="http://schemas.microsoft.com/office/drawing/2014/main" id="{B19978E6-DFE3-46F3-82FE-B7EB44FD7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" y="4057"/>
              <a:ext cx="589" cy="346"/>
            </a:xfrm>
            <a:prstGeom prst="rect">
              <a:avLst/>
            </a:prstGeom>
            <a:noFill/>
            <a:ln w="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3" name="Rectangle 94">
              <a:extLst>
                <a:ext uri="{FF2B5EF4-FFF2-40B4-BE49-F238E27FC236}">
                  <a16:creationId xmlns:a16="http://schemas.microsoft.com/office/drawing/2014/main" id="{208AF556-AACD-47D9-A2D9-ABE5E3DD4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1" y="1770"/>
              <a:ext cx="560" cy="299"/>
            </a:xfrm>
            <a:prstGeom prst="rect">
              <a:avLst/>
            </a:prstGeom>
            <a:noFill/>
            <a:ln w="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119" name="Picture 95">
              <a:extLst>
                <a:ext uri="{FF2B5EF4-FFF2-40B4-BE49-F238E27FC236}">
                  <a16:creationId xmlns:a16="http://schemas.microsoft.com/office/drawing/2014/main" id="{AA6CD6FC-4BF1-4795-A252-1ED5750D84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3" y="1856"/>
              <a:ext cx="37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5" name="Picture 101">
              <a:extLst>
                <a:ext uri="{FF2B5EF4-FFF2-40B4-BE49-F238E27FC236}">
                  <a16:creationId xmlns:a16="http://schemas.microsoft.com/office/drawing/2014/main" id="{58D36B6A-CA14-4263-B361-3BE1C72DD5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6" y="2116"/>
              <a:ext cx="341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4" name="Rectangle 113">
              <a:extLst>
                <a:ext uri="{FF2B5EF4-FFF2-40B4-BE49-F238E27FC236}">
                  <a16:creationId xmlns:a16="http://schemas.microsoft.com/office/drawing/2014/main" id="{F89864DB-880D-4A48-B82D-B0E91850E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1" y="2425"/>
              <a:ext cx="560" cy="298"/>
            </a:xfrm>
            <a:prstGeom prst="rect">
              <a:avLst/>
            </a:prstGeom>
            <a:noFill/>
            <a:ln w="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138" name="Picture 114">
              <a:extLst>
                <a:ext uri="{FF2B5EF4-FFF2-40B4-BE49-F238E27FC236}">
                  <a16:creationId xmlns:a16="http://schemas.microsoft.com/office/drawing/2014/main" id="{D2A209B1-DBE4-4FFC-99AE-D72182C985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2460"/>
              <a:ext cx="369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6" name="Rectangle 117">
              <a:extLst>
                <a:ext uri="{FF2B5EF4-FFF2-40B4-BE49-F238E27FC236}">
                  <a16:creationId xmlns:a16="http://schemas.microsoft.com/office/drawing/2014/main" id="{27E0109A-266B-4B83-9649-2C621E487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0" y="2471"/>
              <a:ext cx="9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s-MX" altLang="es-MX" sz="400">
                  <a:solidFill>
                    <a:srgbClr val="000000"/>
                  </a:solidFill>
                  <a:cs typeface="Arial" panose="020B0604020202020204" pitchFamily="34" charset="0"/>
                </a:rPr>
                <a:t> </a:t>
              </a:r>
              <a:endParaRPr lang="es-MX" altLang="es-MX">
                <a:cs typeface="Arial" panose="020B0604020202020204" pitchFamily="34" charset="0"/>
              </a:endParaRPr>
            </a:p>
          </p:txBody>
        </p:sp>
        <p:sp>
          <p:nvSpPr>
            <p:cNvPr id="1073" name="Rectangle 122">
              <a:extLst>
                <a:ext uri="{FF2B5EF4-FFF2-40B4-BE49-F238E27FC236}">
                  <a16:creationId xmlns:a16="http://schemas.microsoft.com/office/drawing/2014/main" id="{82B259DE-DE4C-4D34-A5A8-9EFEB19A0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0" y="2608"/>
              <a:ext cx="9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s-MX" altLang="es-MX" sz="400">
                  <a:solidFill>
                    <a:srgbClr val="000000"/>
                  </a:solidFill>
                  <a:cs typeface="Arial" panose="020B0604020202020204" pitchFamily="34" charset="0"/>
                </a:rPr>
                <a:t> </a:t>
              </a:r>
              <a:endParaRPr lang="es-MX" altLang="es-MX">
                <a:cs typeface="Arial" panose="020B0604020202020204" pitchFamily="34" charset="0"/>
              </a:endParaRPr>
            </a:p>
          </p:txBody>
        </p:sp>
        <p:sp>
          <p:nvSpPr>
            <p:cNvPr id="1077" name="Rectangle 126">
              <a:extLst>
                <a:ext uri="{FF2B5EF4-FFF2-40B4-BE49-F238E27FC236}">
                  <a16:creationId xmlns:a16="http://schemas.microsoft.com/office/drawing/2014/main" id="{85832363-7D0C-450D-AC1C-04065EE8CC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2" y="1558"/>
              <a:ext cx="651" cy="317"/>
            </a:xfrm>
            <a:prstGeom prst="rect">
              <a:avLst/>
            </a:prstGeom>
            <a:noFill/>
            <a:ln w="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0" name="Rectangle 137">
              <a:extLst>
                <a:ext uri="{FF2B5EF4-FFF2-40B4-BE49-F238E27FC236}">
                  <a16:creationId xmlns:a16="http://schemas.microsoft.com/office/drawing/2014/main" id="{28B0E154-526D-41A4-B75B-FADF9603B3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4" y="2013"/>
              <a:ext cx="651" cy="318"/>
            </a:xfrm>
            <a:prstGeom prst="rect">
              <a:avLst/>
            </a:prstGeom>
            <a:noFill/>
            <a:ln w="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162" name="Picture 138">
              <a:extLst>
                <a:ext uri="{FF2B5EF4-FFF2-40B4-BE49-F238E27FC236}">
                  <a16:creationId xmlns:a16="http://schemas.microsoft.com/office/drawing/2014/main" id="{235FBC54-FAD8-4048-ACC9-0BE58D983F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5" y="2006"/>
              <a:ext cx="43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02" name="Rectangle 147">
              <a:extLst>
                <a:ext uri="{FF2B5EF4-FFF2-40B4-BE49-F238E27FC236}">
                  <a16:creationId xmlns:a16="http://schemas.microsoft.com/office/drawing/2014/main" id="{8A36A10A-1D13-424A-A3E2-3305A3D77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2" y="2429"/>
              <a:ext cx="651" cy="317"/>
            </a:xfrm>
            <a:prstGeom prst="rect">
              <a:avLst/>
            </a:prstGeom>
            <a:noFill/>
            <a:ln w="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172" name="Picture 148">
              <a:extLst>
                <a:ext uri="{FF2B5EF4-FFF2-40B4-BE49-F238E27FC236}">
                  <a16:creationId xmlns:a16="http://schemas.microsoft.com/office/drawing/2014/main" id="{DB4FFC86-1ACF-448A-8564-970D22716A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7" y="2277"/>
              <a:ext cx="413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12" name="Rectangle 155">
              <a:extLst>
                <a:ext uri="{FF2B5EF4-FFF2-40B4-BE49-F238E27FC236}">
                  <a16:creationId xmlns:a16="http://schemas.microsoft.com/office/drawing/2014/main" id="{4DC3DAF8-0180-4BDE-B57E-4EBFD6365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0" y="2458"/>
              <a:ext cx="9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s-MX" altLang="es-MX" sz="400">
                  <a:solidFill>
                    <a:srgbClr val="000000"/>
                  </a:solidFill>
                  <a:cs typeface="Arial" panose="020B0604020202020204" pitchFamily="34" charset="0"/>
                </a:rPr>
                <a:t> </a:t>
              </a:r>
              <a:endParaRPr lang="es-MX" altLang="es-MX">
                <a:cs typeface="Arial" panose="020B0604020202020204" pitchFamily="34" charset="0"/>
              </a:endParaRPr>
            </a:p>
          </p:txBody>
        </p:sp>
        <p:sp>
          <p:nvSpPr>
            <p:cNvPr id="1115" name="Rectangle 158">
              <a:extLst>
                <a:ext uri="{FF2B5EF4-FFF2-40B4-BE49-F238E27FC236}">
                  <a16:creationId xmlns:a16="http://schemas.microsoft.com/office/drawing/2014/main" id="{324F84B0-4278-43D3-A5A0-29383FED8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1" y="2752"/>
              <a:ext cx="560" cy="299"/>
            </a:xfrm>
            <a:prstGeom prst="rect">
              <a:avLst/>
            </a:prstGeom>
            <a:noFill/>
            <a:ln w="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183" name="Picture 159">
              <a:extLst>
                <a:ext uri="{FF2B5EF4-FFF2-40B4-BE49-F238E27FC236}">
                  <a16:creationId xmlns:a16="http://schemas.microsoft.com/office/drawing/2014/main" id="{FB859956-9B66-46D0-A9C1-F23024791C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7" y="2788"/>
              <a:ext cx="378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18" name="Rectangle 163">
              <a:extLst>
                <a:ext uri="{FF2B5EF4-FFF2-40B4-BE49-F238E27FC236}">
                  <a16:creationId xmlns:a16="http://schemas.microsoft.com/office/drawing/2014/main" id="{C88D4763-90AE-49C1-9043-103EB54EB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3" y="2831"/>
              <a:ext cx="9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s-MX" altLang="es-MX" sz="400">
                  <a:solidFill>
                    <a:srgbClr val="000000"/>
                  </a:solidFill>
                  <a:cs typeface="Arial" panose="020B0604020202020204" pitchFamily="34" charset="0"/>
                </a:rPr>
                <a:t> </a:t>
              </a:r>
              <a:endParaRPr lang="es-MX" altLang="es-MX">
                <a:cs typeface="Arial" panose="020B0604020202020204" pitchFamily="34" charset="0"/>
              </a:endParaRPr>
            </a:p>
          </p:txBody>
        </p:sp>
        <p:sp>
          <p:nvSpPr>
            <p:cNvPr id="1129" name="Rectangle 170">
              <a:extLst>
                <a:ext uri="{FF2B5EF4-FFF2-40B4-BE49-F238E27FC236}">
                  <a16:creationId xmlns:a16="http://schemas.microsoft.com/office/drawing/2014/main" id="{C40EEC1E-815F-4654-BC17-00F5F1766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2" y="2823"/>
              <a:ext cx="651" cy="318"/>
            </a:xfrm>
            <a:prstGeom prst="rect">
              <a:avLst/>
            </a:prstGeom>
            <a:noFill/>
            <a:ln w="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195" name="Picture 171">
              <a:extLst>
                <a:ext uri="{FF2B5EF4-FFF2-40B4-BE49-F238E27FC236}">
                  <a16:creationId xmlns:a16="http://schemas.microsoft.com/office/drawing/2014/main" id="{CE746BFE-2B9C-411D-9918-46B6D36A5A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2" y="2851"/>
              <a:ext cx="40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7" name="Rectangle 180">
              <a:extLst>
                <a:ext uri="{FF2B5EF4-FFF2-40B4-BE49-F238E27FC236}">
                  <a16:creationId xmlns:a16="http://schemas.microsoft.com/office/drawing/2014/main" id="{796BD140-4F36-48E7-A9BE-C699BBEFC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2" y="3290"/>
              <a:ext cx="651" cy="317"/>
            </a:xfrm>
            <a:prstGeom prst="rect">
              <a:avLst/>
            </a:prstGeom>
            <a:noFill/>
            <a:ln w="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205" name="Picture 181">
              <a:extLst>
                <a:ext uri="{FF2B5EF4-FFF2-40B4-BE49-F238E27FC236}">
                  <a16:creationId xmlns:a16="http://schemas.microsoft.com/office/drawing/2014/main" id="{5EA94DEA-98C7-4499-9FF3-5F3D04EF0B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6" y="3369"/>
              <a:ext cx="43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8" name="Picture 194">
              <a:extLst>
                <a:ext uri="{FF2B5EF4-FFF2-40B4-BE49-F238E27FC236}">
                  <a16:creationId xmlns:a16="http://schemas.microsoft.com/office/drawing/2014/main" id="{9434C7E5-1CBF-4254-BEDA-9F438D0AAB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1" y="3587"/>
              <a:ext cx="38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58" name="Rectangle 203">
              <a:extLst>
                <a:ext uri="{FF2B5EF4-FFF2-40B4-BE49-F238E27FC236}">
                  <a16:creationId xmlns:a16="http://schemas.microsoft.com/office/drawing/2014/main" id="{7343AE0C-8598-4C8B-93F9-0D15E4E1E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1" y="3080"/>
              <a:ext cx="560" cy="298"/>
            </a:xfrm>
            <a:prstGeom prst="rect">
              <a:avLst/>
            </a:pr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228" name="Picture 204">
              <a:extLst>
                <a:ext uri="{FF2B5EF4-FFF2-40B4-BE49-F238E27FC236}">
                  <a16:creationId xmlns:a16="http://schemas.microsoft.com/office/drawing/2014/main" id="{97822F1B-6354-4E42-A519-0B01C17E23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3132"/>
              <a:ext cx="36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6" name="CuadroTexto 215">
            <a:extLst>
              <a:ext uri="{FF2B5EF4-FFF2-40B4-BE49-F238E27FC236}">
                <a16:creationId xmlns:a16="http://schemas.microsoft.com/office/drawing/2014/main" id="{EC3E771C-1FC3-45FB-86C5-426EF782719E}"/>
              </a:ext>
            </a:extLst>
          </p:cNvPr>
          <p:cNvSpPr txBox="1"/>
          <p:nvPr/>
        </p:nvSpPr>
        <p:spPr>
          <a:xfrm>
            <a:off x="4501426" y="1534411"/>
            <a:ext cx="78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María José Arroyo </a:t>
            </a:r>
            <a:r>
              <a:rPr lang="es-MX" sz="400" dirty="0" err="1">
                <a:latin typeface="Arial" panose="020B0604020202020204" pitchFamily="34" charset="0"/>
                <a:cs typeface="Arial" panose="020B0604020202020204" pitchFamily="34" charset="0"/>
              </a:rPr>
              <a:t>Peart</a:t>
            </a:r>
            <a:endParaRPr lang="es-MX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Jefe de la Oficina del Secretario de Salud</a:t>
            </a:r>
          </a:p>
          <a:p>
            <a:pPr algn="ctr"/>
            <a:endParaRPr lang="es-MX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Secretaria Particular 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CF53083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</a:p>
        </p:txBody>
      </p:sp>
      <p:sp>
        <p:nvSpPr>
          <p:cNvPr id="222" name="CuadroTexto 221">
            <a:extLst>
              <a:ext uri="{FF2B5EF4-FFF2-40B4-BE49-F238E27FC236}">
                <a16:creationId xmlns:a16="http://schemas.microsoft.com/office/drawing/2014/main" id="{7E00E5B9-6B7C-4E44-BAD7-CE80B8EEB6EA}"/>
              </a:ext>
            </a:extLst>
          </p:cNvPr>
          <p:cNvSpPr txBox="1"/>
          <p:nvPr/>
        </p:nvSpPr>
        <p:spPr>
          <a:xfrm>
            <a:off x="4405905" y="4147184"/>
            <a:ext cx="985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Ricardo Omar Castillo </a:t>
            </a:r>
            <a:r>
              <a:rPr lang="es-MX" sz="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Castillo</a:t>
            </a:r>
            <a:r>
              <a:rPr lang="es-MX" sz="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MX" sz="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de Vinculación y Enlace</a:t>
            </a:r>
          </a:p>
          <a:p>
            <a:pPr algn="ctr"/>
            <a:endParaRPr lang="es-MX" sz="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CF34261</a:t>
            </a:r>
          </a:p>
          <a:p>
            <a:pPr algn="ctr"/>
            <a:r>
              <a:rPr lang="es-MX" sz="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</a:p>
        </p:txBody>
      </p:sp>
      <p:sp>
        <p:nvSpPr>
          <p:cNvPr id="225" name="CuadroTexto 224">
            <a:extLst>
              <a:ext uri="{FF2B5EF4-FFF2-40B4-BE49-F238E27FC236}">
                <a16:creationId xmlns:a16="http://schemas.microsoft.com/office/drawing/2014/main" id="{CD45EEE5-4671-41EE-BDF0-975151A3B07D}"/>
              </a:ext>
            </a:extLst>
          </p:cNvPr>
          <p:cNvSpPr txBox="1"/>
          <p:nvPr/>
        </p:nvSpPr>
        <p:spPr>
          <a:xfrm>
            <a:off x="4397180" y="3087790"/>
            <a:ext cx="979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" dirty="0" err="1">
                <a:latin typeface="Arial" panose="020B0604020202020204" pitchFamily="34" charset="0"/>
                <a:cs typeface="Arial" panose="020B0604020202020204" pitchFamily="34" charset="0"/>
              </a:rPr>
              <a:t>Danyela</a:t>
            </a:r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 Sánchez Molina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Titular de la  Unidad de Transparencia</a:t>
            </a:r>
          </a:p>
          <a:p>
            <a:pPr algn="ctr"/>
            <a:endParaRPr lang="es-MX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Promotor en Salud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M03004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</a:p>
          <a:p>
            <a:pPr algn="ctr"/>
            <a:endParaRPr lang="es-MX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CuadroTexto 230">
            <a:extLst>
              <a:ext uri="{FF2B5EF4-FFF2-40B4-BE49-F238E27FC236}">
                <a16:creationId xmlns:a16="http://schemas.microsoft.com/office/drawing/2014/main" id="{45058797-D982-49CF-9B37-DBC33D704FF9}"/>
              </a:ext>
            </a:extLst>
          </p:cNvPr>
          <p:cNvSpPr txBox="1"/>
          <p:nvPr/>
        </p:nvSpPr>
        <p:spPr>
          <a:xfrm>
            <a:off x="7744570" y="5691385"/>
            <a:ext cx="980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Néstor Javier </a:t>
            </a:r>
            <a:r>
              <a:rPr lang="es-MX" sz="400" dirty="0" err="1">
                <a:latin typeface="Arial" panose="020B0604020202020204" pitchFamily="34" charset="0"/>
                <a:cs typeface="Arial" panose="020B0604020202020204" pitchFamily="34" charset="0"/>
              </a:rPr>
              <a:t>Garanzuay</a:t>
            </a:r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 Escamilla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Director de Asuntos Jurídicos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MX" sz="400" dirty="0" err="1">
                <a:latin typeface="Arial" panose="020B0604020202020204" pitchFamily="34" charset="0"/>
                <a:cs typeface="Arial" panose="020B0604020202020204" pitchFamily="34" charset="0"/>
              </a:rPr>
              <a:t>Verif</a:t>
            </a:r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. O </a:t>
            </a:r>
            <a:r>
              <a:rPr lang="es-MX" sz="400" dirty="0" err="1">
                <a:latin typeface="Arial" panose="020B0604020202020204" pitchFamily="34" charset="0"/>
                <a:cs typeface="Arial" panose="020B0604020202020204" pitchFamily="34" charset="0"/>
              </a:rPr>
              <a:t>Dict</a:t>
            </a:r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400" dirty="0" err="1">
                <a:latin typeface="Arial" panose="020B0604020202020204" pitchFamily="34" charset="0"/>
                <a:cs typeface="Arial" panose="020B0604020202020204" pitchFamily="34" charset="0"/>
              </a:rPr>
              <a:t>Esp</a:t>
            </a:r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 “A”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CF41062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</a:p>
        </p:txBody>
      </p:sp>
      <p:sp>
        <p:nvSpPr>
          <p:cNvPr id="115" name="Rectangle 17">
            <a:extLst>
              <a:ext uri="{FF2B5EF4-FFF2-40B4-BE49-F238E27FC236}">
                <a16:creationId xmlns:a16="http://schemas.microsoft.com/office/drawing/2014/main" id="{40B859C0-C11F-41B6-AECA-E1AE3A1DA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3089" y="3677094"/>
            <a:ext cx="100988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MX" sz="400" dirty="0">
                <a:solidFill>
                  <a:srgbClr val="000000"/>
                </a:solidFill>
                <a:cs typeface="Arial" panose="020B0604020202020204" pitchFamily="34" charset="0"/>
              </a:rPr>
              <a:t>Francisco Javier </a:t>
            </a:r>
            <a:r>
              <a:rPr lang="es-MX" sz="400" dirty="0" err="1">
                <a:solidFill>
                  <a:srgbClr val="000000"/>
                </a:solidFill>
                <a:cs typeface="Arial" panose="020B0604020202020204" pitchFamily="34" charset="0"/>
              </a:rPr>
              <a:t>Solis</a:t>
            </a:r>
            <a:r>
              <a:rPr lang="es-MX" sz="400" dirty="0">
                <a:solidFill>
                  <a:srgbClr val="000000"/>
                </a:solidFill>
                <a:cs typeface="Arial" panose="020B0604020202020204" pitchFamily="34" charset="0"/>
              </a:rPr>
              <a:t> Saucedo</a:t>
            </a:r>
          </a:p>
          <a:p>
            <a:pPr algn="ctr"/>
            <a:r>
              <a:rPr lang="es-MX" sz="400" dirty="0">
                <a:solidFill>
                  <a:srgbClr val="000000"/>
                </a:solidFill>
                <a:cs typeface="Arial" panose="020B0604020202020204" pitchFamily="34" charset="0"/>
              </a:rPr>
              <a:t>Titular del Órgano Interno de Control</a:t>
            </a:r>
          </a:p>
          <a:p>
            <a:pPr algn="ctr"/>
            <a:endParaRPr lang="es-MX" sz="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/>
            <a:r>
              <a:rPr lang="es-MX" sz="400" dirty="0">
                <a:solidFill>
                  <a:srgbClr val="000000"/>
                </a:solidFill>
                <a:cs typeface="Arial" panose="020B0604020202020204" pitchFamily="34" charset="0"/>
              </a:rPr>
              <a:t>Subdirector Estatal</a:t>
            </a:r>
          </a:p>
          <a:p>
            <a:pPr algn="ctr"/>
            <a:r>
              <a:rPr lang="es-MX" sz="400" dirty="0">
                <a:solidFill>
                  <a:srgbClr val="000000"/>
                </a:solidFill>
                <a:cs typeface="Arial" panose="020B0604020202020204" pitchFamily="34" charset="0"/>
              </a:rPr>
              <a:t>CF34261</a:t>
            </a:r>
          </a:p>
          <a:p>
            <a:pPr algn="ctr"/>
            <a:r>
              <a:rPr lang="es-MX" sz="400" dirty="0">
                <a:solidFill>
                  <a:srgbClr val="000000"/>
                </a:solidFill>
                <a:cs typeface="Arial" panose="020B0604020202020204" pitchFamily="34" charset="0"/>
              </a:rPr>
              <a:t>Federal </a:t>
            </a:r>
          </a:p>
          <a:p>
            <a:pPr algn="ctr"/>
            <a:endParaRPr lang="es-MX" sz="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18" name="Rectangle 17">
            <a:extLst>
              <a:ext uri="{FF2B5EF4-FFF2-40B4-BE49-F238E27FC236}">
                <a16:creationId xmlns:a16="http://schemas.microsoft.com/office/drawing/2014/main" id="{1E605C24-F73C-4082-BB1F-99B31FA2E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7616" y="968279"/>
            <a:ext cx="83132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MX" sz="350" dirty="0">
                <a:solidFill>
                  <a:srgbClr val="000000"/>
                </a:solidFill>
                <a:cs typeface="Arial" panose="020B0604020202020204" pitchFamily="34" charset="0"/>
              </a:rPr>
              <a:t>Eliud Felipe Aguirre Vázquez</a:t>
            </a:r>
          </a:p>
          <a:p>
            <a:pPr algn="ctr"/>
            <a:r>
              <a:rPr lang="es-MX" sz="350" dirty="0">
                <a:cs typeface="Arial" panose="020B0604020202020204" pitchFamily="34" charset="0"/>
              </a:rPr>
              <a:t>Secretario de Salud Coahuila de Zaragoza</a:t>
            </a:r>
          </a:p>
          <a:p>
            <a:pPr algn="ctr"/>
            <a:r>
              <a:rPr lang="es-MX" sz="350" dirty="0">
                <a:cs typeface="Arial" panose="020B0604020202020204" pitchFamily="34" charset="0"/>
              </a:rPr>
              <a:t>Jefe de Servicios Coordinados de Salud</a:t>
            </a:r>
          </a:p>
          <a:p>
            <a:pPr algn="ctr"/>
            <a:r>
              <a:rPr lang="es-MX" sz="350" dirty="0">
                <a:cs typeface="Arial" panose="020B0604020202020204" pitchFamily="34" charset="0"/>
              </a:rPr>
              <a:t>CF52254</a:t>
            </a:r>
          </a:p>
          <a:p>
            <a:pPr algn="ctr"/>
            <a:r>
              <a:rPr lang="es-MX" sz="350" dirty="0">
                <a:cs typeface="Arial" panose="020B0604020202020204" pitchFamily="34" charset="0"/>
              </a:rPr>
              <a:t>Federal </a:t>
            </a:r>
          </a:p>
        </p:txBody>
      </p:sp>
      <p:sp>
        <p:nvSpPr>
          <p:cNvPr id="119" name="CuadroTexto 118">
            <a:extLst>
              <a:ext uri="{FF2B5EF4-FFF2-40B4-BE49-F238E27FC236}">
                <a16:creationId xmlns:a16="http://schemas.microsoft.com/office/drawing/2014/main" id="{A878B4C9-D04F-4109-B48A-1718E543EB9F}"/>
              </a:ext>
            </a:extLst>
          </p:cNvPr>
          <p:cNvSpPr txBox="1"/>
          <p:nvPr/>
        </p:nvSpPr>
        <p:spPr>
          <a:xfrm>
            <a:off x="3200889" y="5702696"/>
            <a:ext cx="908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Raúl Rodríguez Sánchez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Subsecretario de Atención de la Salud</a:t>
            </a:r>
          </a:p>
          <a:p>
            <a:pPr algn="ctr"/>
            <a:endParaRPr lang="es-MX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Subjefe de Servicios Estatales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CF34260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</a:p>
        </p:txBody>
      </p:sp>
      <p:sp>
        <p:nvSpPr>
          <p:cNvPr id="120" name="CuadroTexto 119">
            <a:extLst>
              <a:ext uri="{FF2B5EF4-FFF2-40B4-BE49-F238E27FC236}">
                <a16:creationId xmlns:a16="http://schemas.microsoft.com/office/drawing/2014/main" id="{C7EB193F-759E-4492-89B7-B21F4499CFD2}"/>
              </a:ext>
            </a:extLst>
          </p:cNvPr>
          <p:cNvSpPr txBox="1"/>
          <p:nvPr/>
        </p:nvSpPr>
        <p:spPr>
          <a:xfrm>
            <a:off x="4391274" y="5710357"/>
            <a:ext cx="10334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Iván Alejandro Moscoso González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Subsecretario de Prevención y Control de Enfermedades</a:t>
            </a:r>
          </a:p>
          <a:p>
            <a:pPr algn="ctr"/>
            <a:endParaRPr lang="es-MX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Subjefe de Servicios Estatales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CF34260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</a:p>
          <a:p>
            <a:pPr algn="ctr"/>
            <a:endParaRPr lang="es-MX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CuadroTexto 120">
            <a:extLst>
              <a:ext uri="{FF2B5EF4-FFF2-40B4-BE49-F238E27FC236}">
                <a16:creationId xmlns:a16="http://schemas.microsoft.com/office/drawing/2014/main" id="{A232F9E4-2C92-495D-8EE0-62E69C8306D2}"/>
              </a:ext>
            </a:extLst>
          </p:cNvPr>
          <p:cNvSpPr txBox="1"/>
          <p:nvPr/>
        </p:nvSpPr>
        <p:spPr>
          <a:xfrm>
            <a:off x="6345487" y="5691904"/>
            <a:ext cx="894703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Luis Alejandro Ayala Farías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Coordinador  Administrativo</a:t>
            </a:r>
          </a:p>
          <a:p>
            <a:pPr algn="ctr"/>
            <a:endParaRPr lang="es-MX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Subjefe de Servicios Estatales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CF34260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</a:p>
          <a:p>
            <a:pPr algn="ctr"/>
            <a:endParaRPr lang="es-MX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CuadroTexto 121">
            <a:extLst>
              <a:ext uri="{FF2B5EF4-FFF2-40B4-BE49-F238E27FC236}">
                <a16:creationId xmlns:a16="http://schemas.microsoft.com/office/drawing/2014/main" id="{5D9B6EC2-9721-40B4-89C2-7100BBDA44CA}"/>
              </a:ext>
            </a:extLst>
          </p:cNvPr>
          <p:cNvSpPr txBox="1"/>
          <p:nvPr/>
        </p:nvSpPr>
        <p:spPr>
          <a:xfrm>
            <a:off x="4289149" y="2062579"/>
            <a:ext cx="1323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Liliana Sarmiento Cordero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Secretaria Técnica</a:t>
            </a:r>
          </a:p>
          <a:p>
            <a:pPr algn="ctr"/>
            <a:endParaRPr lang="es-MX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Soporte Administrativo “B”</a:t>
            </a:r>
          </a:p>
          <a:p>
            <a:pPr algn="ctr"/>
            <a:r>
              <a:rPr lang="es-MX" sz="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CF40003</a:t>
            </a:r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</a:p>
        </p:txBody>
      </p:sp>
      <p:sp>
        <p:nvSpPr>
          <p:cNvPr id="103" name="Rectangle 113">
            <a:extLst>
              <a:ext uri="{FF2B5EF4-FFF2-40B4-BE49-F238E27FC236}">
                <a16:creationId xmlns:a16="http://schemas.microsoft.com/office/drawing/2014/main" id="{5F9FFE2A-2991-4222-BD68-80077287D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3863" y="2590438"/>
            <a:ext cx="889000" cy="473075"/>
          </a:xfrm>
          <a:prstGeom prst="rect">
            <a:avLst/>
          </a:prstGeom>
          <a:noFill/>
          <a:ln w="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1D6624F6-A9A3-4B44-80FD-3474EAAF8475}"/>
              </a:ext>
            </a:extLst>
          </p:cNvPr>
          <p:cNvCxnSpPr>
            <a:cxnSpLocks/>
          </p:cNvCxnSpPr>
          <p:nvPr/>
        </p:nvCxnSpPr>
        <p:spPr>
          <a:xfrm>
            <a:off x="5331727" y="2813405"/>
            <a:ext cx="292741" cy="1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69F7F529-7150-49EB-AFA9-F14E1B7FC89F}"/>
              </a:ext>
            </a:extLst>
          </p:cNvPr>
          <p:cNvSpPr txBox="1"/>
          <p:nvPr/>
        </p:nvSpPr>
        <p:spPr>
          <a:xfrm>
            <a:off x="4440424" y="2603369"/>
            <a:ext cx="985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Gustavo Adolfo Contreras Martínez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Titular de la Unidad de Planeación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Subdirector Estatal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CF34261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</a:p>
        </p:txBody>
      </p:sp>
      <p:sp>
        <p:nvSpPr>
          <p:cNvPr id="109" name="Rectangle 203">
            <a:extLst>
              <a:ext uri="{FF2B5EF4-FFF2-40B4-BE49-F238E27FC236}">
                <a16:creationId xmlns:a16="http://schemas.microsoft.com/office/drawing/2014/main" id="{87B77EF7-94F7-4AF1-A413-952777A4C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3243" y="4764567"/>
            <a:ext cx="889000" cy="473075"/>
          </a:xfrm>
          <a:prstGeom prst="rect">
            <a:avLst/>
          </a:prstGeom>
          <a:noFill/>
          <a:ln w="317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E54FAFBF-6688-478B-938D-4A60D473D4B5}"/>
              </a:ext>
            </a:extLst>
          </p:cNvPr>
          <p:cNvSpPr txBox="1"/>
          <p:nvPr/>
        </p:nvSpPr>
        <p:spPr>
          <a:xfrm>
            <a:off x="4405597" y="4736764"/>
            <a:ext cx="1047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José Raymundo Zamarripa Castillo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Titular de la Unidad de Gestión Social y programas Interno e Interinstitucionales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Médico General “A”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M01006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Regularizado </a:t>
            </a:r>
          </a:p>
          <a:p>
            <a:pPr algn="ctr"/>
            <a:endParaRPr lang="es-MX" sz="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AD9A87ED-6C8E-4AAB-84BA-455C3A562F7E}"/>
              </a:ext>
            </a:extLst>
          </p:cNvPr>
          <p:cNvCxnSpPr>
            <a:cxnSpLocks/>
            <a:stCxn id="118" idx="2"/>
          </p:cNvCxnSpPr>
          <p:nvPr/>
        </p:nvCxnSpPr>
        <p:spPr>
          <a:xfrm>
            <a:off x="5883276" y="1291444"/>
            <a:ext cx="0" cy="4099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CuadroTexto 218">
            <a:extLst>
              <a:ext uri="{FF2B5EF4-FFF2-40B4-BE49-F238E27FC236}">
                <a16:creationId xmlns:a16="http://schemas.microsoft.com/office/drawing/2014/main" id="{9E50DA42-8EB6-4815-9FAC-33B92FC5BB9A}"/>
              </a:ext>
            </a:extLst>
          </p:cNvPr>
          <p:cNvSpPr txBox="1"/>
          <p:nvPr/>
        </p:nvSpPr>
        <p:spPr>
          <a:xfrm>
            <a:off x="6482043" y="2413001"/>
            <a:ext cx="1060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Alma Rosa Paredes Ramírez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Directora General del Instituto de Servicios de Rehabilitación y Educación Especial e Integral de Coahuila 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Médico General “A”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M01006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Homologados </a:t>
            </a:r>
          </a:p>
        </p:txBody>
      </p:sp>
      <p:sp>
        <p:nvSpPr>
          <p:cNvPr id="221" name="CuadroTexto 220">
            <a:extLst>
              <a:ext uri="{FF2B5EF4-FFF2-40B4-BE49-F238E27FC236}">
                <a16:creationId xmlns:a16="http://schemas.microsoft.com/office/drawing/2014/main" id="{80A2F2EB-D746-4FDD-AE59-2A3FE1F9F900}"/>
              </a:ext>
            </a:extLst>
          </p:cNvPr>
          <p:cNvSpPr txBox="1"/>
          <p:nvPr/>
        </p:nvSpPr>
        <p:spPr>
          <a:xfrm>
            <a:off x="6523169" y="3062173"/>
            <a:ext cx="985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" dirty="0" err="1">
                <a:latin typeface="Arial" panose="020B0604020202020204" pitchFamily="34" charset="0"/>
                <a:cs typeface="Arial" panose="020B0604020202020204" pitchFamily="34" charset="0"/>
              </a:rPr>
              <a:t>Latiffe</a:t>
            </a:r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00" dirty="0" err="1">
                <a:latin typeface="Arial" panose="020B0604020202020204" pitchFamily="34" charset="0"/>
                <a:cs typeface="Arial" panose="020B0604020202020204" pitchFamily="34" charset="0"/>
              </a:rPr>
              <a:t>Eloisa</a:t>
            </a:r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 Burciaga Neme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Directora de la Unidad de Administración del Patrimonio de la Beneficencia Pública de Coahuila</a:t>
            </a:r>
          </a:p>
          <a:p>
            <a:pPr algn="ctr"/>
            <a:endParaRPr lang="es-MX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Subdirector Estatal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CF34261</a:t>
            </a: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</a:p>
        </p:txBody>
      </p:sp>
      <p:sp>
        <p:nvSpPr>
          <p:cNvPr id="224" name="Rectangle 17">
            <a:extLst>
              <a:ext uri="{FF2B5EF4-FFF2-40B4-BE49-F238E27FC236}">
                <a16:creationId xmlns:a16="http://schemas.microsoft.com/office/drawing/2014/main" id="{2A3075C7-05B2-46DB-B10C-1F727C8BE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7848" y="3733553"/>
            <a:ext cx="889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MX" sz="400" dirty="0">
                <a:cs typeface="Arial" panose="020B0604020202020204" pitchFamily="34" charset="0"/>
              </a:rPr>
              <a:t>Eva Lucia </a:t>
            </a:r>
            <a:r>
              <a:rPr lang="es-MX" sz="400" dirty="0" err="1">
                <a:cs typeface="Arial" panose="020B0604020202020204" pitchFamily="34" charset="0"/>
              </a:rPr>
              <a:t>Willars</a:t>
            </a:r>
            <a:r>
              <a:rPr lang="es-MX" sz="400" dirty="0">
                <a:cs typeface="Arial" panose="020B0604020202020204" pitchFamily="34" charset="0"/>
              </a:rPr>
              <a:t> Inman</a:t>
            </a:r>
          </a:p>
          <a:p>
            <a:pPr algn="ctr"/>
            <a:r>
              <a:rPr lang="es-MX" sz="400" dirty="0">
                <a:cs typeface="Arial" panose="020B0604020202020204" pitchFamily="34" charset="0"/>
              </a:rPr>
              <a:t>Directora General del Centro </a:t>
            </a:r>
            <a:r>
              <a:rPr lang="es-MX" sz="400" dirty="0">
                <a:solidFill>
                  <a:srgbClr val="000000"/>
                </a:solidFill>
                <a:cs typeface="Arial" panose="020B0604020202020204" pitchFamily="34" charset="0"/>
              </a:rPr>
              <a:t>Oncológico de la Región Sureste del Estado de Coahuila de Zaragoza</a:t>
            </a:r>
          </a:p>
          <a:p>
            <a:pPr algn="ctr"/>
            <a:endParaRPr lang="es-MX" sz="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/>
            <a:r>
              <a:rPr lang="es-MX" sz="400" dirty="0">
                <a:solidFill>
                  <a:srgbClr val="000000"/>
                </a:solidFill>
                <a:cs typeface="Arial" panose="020B0604020202020204" pitchFamily="34" charset="0"/>
              </a:rPr>
              <a:t>Subsecretario de Estado</a:t>
            </a:r>
          </a:p>
          <a:p>
            <a:pPr algn="ctr"/>
            <a:r>
              <a:rPr lang="es-MX" sz="400" dirty="0">
                <a:solidFill>
                  <a:srgbClr val="000000"/>
                </a:solidFill>
                <a:cs typeface="Arial" panose="020B0604020202020204" pitchFamily="34" charset="0"/>
              </a:rPr>
              <a:t>MMS03</a:t>
            </a:r>
          </a:p>
          <a:p>
            <a:pPr algn="ctr"/>
            <a:r>
              <a:rPr lang="es-MX" sz="400" dirty="0">
                <a:solidFill>
                  <a:srgbClr val="000000"/>
                </a:solidFill>
                <a:cs typeface="Arial" panose="020B0604020202020204" pitchFamily="34" charset="0"/>
              </a:rPr>
              <a:t>Burócrata </a:t>
            </a:r>
            <a:endParaRPr lang="es-MX" sz="400" dirty="0">
              <a:cs typeface="Arial" panose="020B0604020202020204" pitchFamily="34" charset="0"/>
            </a:endParaRPr>
          </a:p>
        </p:txBody>
      </p:sp>
      <p:sp>
        <p:nvSpPr>
          <p:cNvPr id="226" name="CuadroTexto 225">
            <a:extLst>
              <a:ext uri="{FF2B5EF4-FFF2-40B4-BE49-F238E27FC236}">
                <a16:creationId xmlns:a16="http://schemas.microsoft.com/office/drawing/2014/main" id="{567C9601-470C-4901-ACC2-6E6E60802951}"/>
              </a:ext>
            </a:extLst>
          </p:cNvPr>
          <p:cNvSpPr txBox="1"/>
          <p:nvPr/>
        </p:nvSpPr>
        <p:spPr>
          <a:xfrm>
            <a:off x="6582498" y="4526292"/>
            <a:ext cx="8517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Vacante </a:t>
            </a:r>
          </a:p>
          <a:p>
            <a:pPr algn="ctr"/>
            <a:endParaRPr lang="es-MX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400" dirty="0">
                <a:latin typeface="Arial" panose="020B0604020202020204" pitchFamily="34" charset="0"/>
                <a:cs typeface="Arial" panose="020B0604020202020204" pitchFamily="34" charset="0"/>
              </a:rPr>
              <a:t>Director General del Hospital Materno Infantil del Estado de Coahuila de Zaragoza</a:t>
            </a:r>
          </a:p>
        </p:txBody>
      </p:sp>
      <p:sp>
        <p:nvSpPr>
          <p:cNvPr id="116" name="Rectangle 17">
            <a:extLst>
              <a:ext uri="{FF2B5EF4-FFF2-40B4-BE49-F238E27FC236}">
                <a16:creationId xmlns:a16="http://schemas.microsoft.com/office/drawing/2014/main" id="{3575E1D7-DC4C-4A1D-AA28-CD253B51B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9848" y="1747749"/>
            <a:ext cx="9525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MX" sz="400" dirty="0">
                <a:solidFill>
                  <a:srgbClr val="000000"/>
                </a:solidFill>
                <a:cs typeface="Arial" panose="020B0604020202020204" pitchFamily="34" charset="0"/>
              </a:rPr>
              <a:t>Eliud Felipe Aguirre Vázquez</a:t>
            </a:r>
          </a:p>
          <a:p>
            <a:pPr algn="ctr"/>
            <a:r>
              <a:rPr lang="es-MX" sz="400" dirty="0">
                <a:cs typeface="Arial" panose="020B0604020202020204" pitchFamily="34" charset="0"/>
              </a:rPr>
              <a:t>Director General de la Secretaría de Salud de Coahuila de Zaragoza</a:t>
            </a:r>
          </a:p>
          <a:p>
            <a:pPr algn="ctr"/>
            <a:endParaRPr lang="es-MX" sz="400" dirty="0">
              <a:cs typeface="Arial" panose="020B0604020202020204" pitchFamily="34" charset="0"/>
            </a:endParaRPr>
          </a:p>
          <a:p>
            <a:pPr algn="ctr"/>
            <a:r>
              <a:rPr lang="es-MX" sz="400" dirty="0">
                <a:cs typeface="Arial" panose="020B0604020202020204" pitchFamily="34" charset="0"/>
              </a:rPr>
              <a:t>Jefe de Servicios Coordinados de Salud</a:t>
            </a:r>
          </a:p>
          <a:p>
            <a:pPr algn="ctr"/>
            <a:r>
              <a:rPr lang="es-MX" sz="400" dirty="0">
                <a:cs typeface="Arial" panose="020B0604020202020204" pitchFamily="34" charset="0"/>
              </a:rPr>
              <a:t>CF52254</a:t>
            </a:r>
          </a:p>
          <a:p>
            <a:pPr algn="ctr"/>
            <a:r>
              <a:rPr lang="es-MX" sz="400" dirty="0">
                <a:cs typeface="Arial" panose="020B0604020202020204" pitchFamily="34" charset="0"/>
              </a:rPr>
              <a:t>Federal </a:t>
            </a:r>
          </a:p>
        </p:txBody>
      </p: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65BEAAE2-1A61-4680-AD76-B20200869812}"/>
              </a:ext>
            </a:extLst>
          </p:cNvPr>
          <p:cNvCxnSpPr>
            <a:cxnSpLocks/>
            <a:endCxn id="124" idx="1"/>
          </p:cNvCxnSpPr>
          <p:nvPr/>
        </p:nvCxnSpPr>
        <p:spPr>
          <a:xfrm flipH="1">
            <a:off x="6240211" y="1907460"/>
            <a:ext cx="8294" cy="27859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Line 14">
            <a:extLst>
              <a:ext uri="{FF2B5EF4-FFF2-40B4-BE49-F238E27FC236}">
                <a16:creationId xmlns:a16="http://schemas.microsoft.com/office/drawing/2014/main" id="{46113151-3E74-400F-8DF6-247E9E94153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36630" y="3982465"/>
            <a:ext cx="24965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Line 14">
            <a:extLst>
              <a:ext uri="{FF2B5EF4-FFF2-40B4-BE49-F238E27FC236}">
                <a16:creationId xmlns:a16="http://schemas.microsoft.com/office/drawing/2014/main" id="{22E9189E-5C07-414F-A922-A7C5A8B5C3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0211" y="4687315"/>
            <a:ext cx="267900" cy="6114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8ACC5B7D-37CB-462D-AC00-2F06FBA6060B}"/>
              </a:ext>
            </a:extLst>
          </p:cNvPr>
          <p:cNvCxnSpPr/>
          <p:nvPr/>
        </p:nvCxnSpPr>
        <p:spPr>
          <a:xfrm>
            <a:off x="5613880" y="1685582"/>
            <a:ext cx="0" cy="3272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recto 124">
            <a:extLst>
              <a:ext uri="{FF2B5EF4-FFF2-40B4-BE49-F238E27FC236}">
                <a16:creationId xmlns:a16="http://schemas.microsoft.com/office/drawing/2014/main" id="{D0F9804B-432B-461D-B51C-8B4447BBFF27}"/>
              </a:ext>
            </a:extLst>
          </p:cNvPr>
          <p:cNvCxnSpPr>
            <a:cxnSpLocks/>
          </p:cNvCxnSpPr>
          <p:nvPr/>
        </p:nvCxnSpPr>
        <p:spPr>
          <a:xfrm flipV="1">
            <a:off x="5352344" y="1690372"/>
            <a:ext cx="274347" cy="366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recto 125">
            <a:extLst>
              <a:ext uri="{FF2B5EF4-FFF2-40B4-BE49-F238E27FC236}">
                <a16:creationId xmlns:a16="http://schemas.microsoft.com/office/drawing/2014/main" id="{ECEDA23C-67DA-4C04-A3C4-0599DB342AC3}"/>
              </a:ext>
            </a:extLst>
          </p:cNvPr>
          <p:cNvCxnSpPr>
            <a:cxnSpLocks/>
          </p:cNvCxnSpPr>
          <p:nvPr/>
        </p:nvCxnSpPr>
        <p:spPr>
          <a:xfrm flipV="1">
            <a:off x="5362479" y="2285075"/>
            <a:ext cx="261989" cy="87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ector recto 128">
            <a:extLst>
              <a:ext uri="{FF2B5EF4-FFF2-40B4-BE49-F238E27FC236}">
                <a16:creationId xmlns:a16="http://schemas.microsoft.com/office/drawing/2014/main" id="{4B00AA9C-18ED-4AE6-89DB-A32AD2CD813D}"/>
              </a:ext>
            </a:extLst>
          </p:cNvPr>
          <p:cNvCxnSpPr>
            <a:cxnSpLocks/>
          </p:cNvCxnSpPr>
          <p:nvPr/>
        </p:nvCxnSpPr>
        <p:spPr>
          <a:xfrm>
            <a:off x="5370249" y="3844001"/>
            <a:ext cx="2464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recto 129">
            <a:extLst>
              <a:ext uri="{FF2B5EF4-FFF2-40B4-BE49-F238E27FC236}">
                <a16:creationId xmlns:a16="http://schemas.microsoft.com/office/drawing/2014/main" id="{EDF2EB33-EACF-4AB9-86DB-4526E1362123}"/>
              </a:ext>
            </a:extLst>
          </p:cNvPr>
          <p:cNvCxnSpPr>
            <a:cxnSpLocks/>
          </p:cNvCxnSpPr>
          <p:nvPr/>
        </p:nvCxnSpPr>
        <p:spPr>
          <a:xfrm>
            <a:off x="5362165" y="4375020"/>
            <a:ext cx="2464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recto 130">
            <a:extLst>
              <a:ext uri="{FF2B5EF4-FFF2-40B4-BE49-F238E27FC236}">
                <a16:creationId xmlns:a16="http://schemas.microsoft.com/office/drawing/2014/main" id="{04711E56-C5A9-47FD-833E-57E27C065BDB}"/>
              </a:ext>
            </a:extLst>
          </p:cNvPr>
          <p:cNvCxnSpPr>
            <a:cxnSpLocks/>
          </p:cNvCxnSpPr>
          <p:nvPr/>
        </p:nvCxnSpPr>
        <p:spPr>
          <a:xfrm>
            <a:off x="5370249" y="4957633"/>
            <a:ext cx="2464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Line 14">
            <a:extLst>
              <a:ext uri="{FF2B5EF4-FFF2-40B4-BE49-F238E27FC236}">
                <a16:creationId xmlns:a16="http://schemas.microsoft.com/office/drawing/2014/main" id="{7BE93F8B-E9AD-470C-97F1-2538B8C719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47328" y="3305598"/>
            <a:ext cx="1148309" cy="1778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Line 14">
            <a:extLst>
              <a:ext uri="{FF2B5EF4-FFF2-40B4-BE49-F238E27FC236}">
                <a16:creationId xmlns:a16="http://schemas.microsoft.com/office/drawing/2014/main" id="{BF24DF40-530C-4478-814A-BA363E1C1E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9200" y="2658988"/>
            <a:ext cx="290647" cy="1778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Line 14">
            <a:extLst>
              <a:ext uri="{FF2B5EF4-FFF2-40B4-BE49-F238E27FC236}">
                <a16:creationId xmlns:a16="http://schemas.microsoft.com/office/drawing/2014/main" id="{307DE270-A3C3-4338-86A1-50E2016141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0210" y="1919545"/>
            <a:ext cx="24607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31B67497-3C82-433D-9015-0898AB46C66F}"/>
              </a:ext>
            </a:extLst>
          </p:cNvPr>
          <p:cNvCxnSpPr>
            <a:cxnSpLocks/>
          </p:cNvCxnSpPr>
          <p:nvPr/>
        </p:nvCxnSpPr>
        <p:spPr>
          <a:xfrm>
            <a:off x="3600450" y="5391150"/>
            <a:ext cx="4634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E7A09249-5B7F-4231-A604-464D6978EEF5}"/>
              </a:ext>
            </a:extLst>
          </p:cNvPr>
          <p:cNvCxnSpPr>
            <a:cxnSpLocks/>
          </p:cNvCxnSpPr>
          <p:nvPr/>
        </p:nvCxnSpPr>
        <p:spPr>
          <a:xfrm>
            <a:off x="3600450" y="5382259"/>
            <a:ext cx="0" cy="2960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recto 145">
            <a:extLst>
              <a:ext uri="{FF2B5EF4-FFF2-40B4-BE49-F238E27FC236}">
                <a16:creationId xmlns:a16="http://schemas.microsoft.com/office/drawing/2014/main" id="{6949FE48-5AB3-488F-915E-7E6F2854F6EE}"/>
              </a:ext>
            </a:extLst>
          </p:cNvPr>
          <p:cNvCxnSpPr>
            <a:cxnSpLocks/>
            <a:endCxn id="37" idx="0"/>
          </p:cNvCxnSpPr>
          <p:nvPr/>
        </p:nvCxnSpPr>
        <p:spPr>
          <a:xfrm>
            <a:off x="4900861" y="5389313"/>
            <a:ext cx="0" cy="266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ector recto 148">
            <a:extLst>
              <a:ext uri="{FF2B5EF4-FFF2-40B4-BE49-F238E27FC236}">
                <a16:creationId xmlns:a16="http://schemas.microsoft.com/office/drawing/2014/main" id="{EDF04DEC-5400-43C8-87C5-A0B5C84EEEFB}"/>
              </a:ext>
            </a:extLst>
          </p:cNvPr>
          <p:cNvCxnSpPr>
            <a:cxnSpLocks/>
          </p:cNvCxnSpPr>
          <p:nvPr/>
        </p:nvCxnSpPr>
        <p:spPr>
          <a:xfrm>
            <a:off x="6778879" y="5389313"/>
            <a:ext cx="0" cy="2597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recto 150">
            <a:extLst>
              <a:ext uri="{FF2B5EF4-FFF2-40B4-BE49-F238E27FC236}">
                <a16:creationId xmlns:a16="http://schemas.microsoft.com/office/drawing/2014/main" id="{E668F528-14D8-48A9-BEDE-D1B740A4F5A5}"/>
              </a:ext>
            </a:extLst>
          </p:cNvPr>
          <p:cNvCxnSpPr>
            <a:cxnSpLocks/>
          </p:cNvCxnSpPr>
          <p:nvPr/>
        </p:nvCxnSpPr>
        <p:spPr>
          <a:xfrm>
            <a:off x="8235466" y="5389313"/>
            <a:ext cx="0" cy="2597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07711532-1E1A-4D87-8D6F-C28590AC4B58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l="33481" t="271806" r="22798" b="-271806"/>
          <a:stretch/>
        </p:blipFill>
        <p:spPr>
          <a:xfrm>
            <a:off x="2541724" y="2919940"/>
            <a:ext cx="3108014" cy="101812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4CCFFEA-0BF7-4F64-BF7E-78E2ED41C411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r="56278"/>
          <a:stretch/>
        </p:blipFill>
        <p:spPr>
          <a:xfrm>
            <a:off x="92875" y="63973"/>
            <a:ext cx="3108014" cy="101812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3B61E72-FA3B-4CC9-83C8-FB9A54BE27C6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l="67067"/>
          <a:stretch/>
        </p:blipFill>
        <p:spPr>
          <a:xfrm>
            <a:off x="9850936" y="193985"/>
            <a:ext cx="2341064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62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CuadroTexto"/>
          <p:cNvSpPr txBox="1"/>
          <p:nvPr/>
        </p:nvSpPr>
        <p:spPr>
          <a:xfrm>
            <a:off x="5982526" y="6552486"/>
            <a:ext cx="45496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prstClr val="black"/>
                </a:solidFill>
              </a:rPr>
              <a:t>Al cierre de ésta publicación no se cuenta con Vacantes en los puestos de éste nivel.</a:t>
            </a:r>
            <a:endParaRPr lang="es-MX" sz="10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 flipH="1">
            <a:off x="3657600" y="246975"/>
            <a:ext cx="3824087" cy="707872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Jefe de la Oficina </a:t>
            </a:r>
          </a:p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del Secretario de Salud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F78017E4-E0C6-4509-A81A-530C400106A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810001" y="1961321"/>
            <a:ext cx="5095875" cy="3937000"/>
            <a:chOff x="1533" y="1536"/>
            <a:chExt cx="3210" cy="2480"/>
          </a:xfrm>
        </p:grpSpPr>
        <p:sp>
          <p:nvSpPr>
            <p:cNvPr id="4" name="AutoShape 3">
              <a:extLst>
                <a:ext uri="{FF2B5EF4-FFF2-40B4-BE49-F238E27FC236}">
                  <a16:creationId xmlns:a16="http://schemas.microsoft.com/office/drawing/2014/main" id="{5B80EFF0-2E1E-4FD8-9F2C-99AD25C5183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533" y="1536"/>
              <a:ext cx="2694" cy="1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FAA28F89-9C8E-463D-A7CE-EC492DFEA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1545"/>
              <a:ext cx="1237" cy="713"/>
            </a:xfrm>
            <a:prstGeom prst="rect">
              <a:avLst/>
            </a:prstGeom>
            <a:noFill/>
            <a:ln w="952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0" name="Rectangle 20">
              <a:extLst>
                <a:ext uri="{FF2B5EF4-FFF2-40B4-BE49-F238E27FC236}">
                  <a16:creationId xmlns:a16="http://schemas.microsoft.com/office/drawing/2014/main" id="{66930589-CC68-403E-9341-92E0C808F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6" y="2400"/>
              <a:ext cx="1237" cy="712"/>
            </a:xfrm>
            <a:prstGeom prst="rect">
              <a:avLst/>
            </a:prstGeom>
            <a:noFill/>
            <a:ln w="952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2069" name="Picture 21">
              <a:extLst>
                <a:ext uri="{FF2B5EF4-FFF2-40B4-BE49-F238E27FC236}">
                  <a16:creationId xmlns:a16="http://schemas.microsoft.com/office/drawing/2014/main" id="{0DE5154D-6FCD-470E-B12C-5F6CC119C4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5" y="2700"/>
              <a:ext cx="708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Rectangle 33">
              <a:extLst>
                <a:ext uri="{FF2B5EF4-FFF2-40B4-BE49-F238E27FC236}">
                  <a16:creationId xmlns:a16="http://schemas.microsoft.com/office/drawing/2014/main" id="{75BF2046-DD03-4947-897A-78AB08E38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3304"/>
              <a:ext cx="1237" cy="712"/>
            </a:xfrm>
            <a:prstGeom prst="rect">
              <a:avLst/>
            </a:prstGeom>
            <a:noFill/>
            <a:ln w="952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2082" name="Picture 34">
              <a:extLst>
                <a:ext uri="{FF2B5EF4-FFF2-40B4-BE49-F238E27FC236}">
                  <a16:creationId xmlns:a16="http://schemas.microsoft.com/office/drawing/2014/main" id="{003DECD1-2D44-4721-99FB-115E4C1742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" y="2604"/>
              <a:ext cx="762" cy="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6" name="CuadroTexto 45">
            <a:extLst>
              <a:ext uri="{FF2B5EF4-FFF2-40B4-BE49-F238E27FC236}">
                <a16:creationId xmlns:a16="http://schemas.microsoft.com/office/drawing/2014/main" id="{C2FE70CD-62D7-4124-BC68-D10B873698DD}"/>
              </a:ext>
            </a:extLst>
          </p:cNvPr>
          <p:cNvSpPr txBox="1"/>
          <p:nvPr/>
        </p:nvSpPr>
        <p:spPr>
          <a:xfrm>
            <a:off x="4978003" y="1980770"/>
            <a:ext cx="18883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María José Arroyo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Peart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Jefe de la Oficina del Secretario de Salud</a:t>
            </a:r>
          </a:p>
          <a:p>
            <a:pPr algn="ctr"/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Secretaria Particular </a:t>
            </a:r>
          </a:p>
          <a:p>
            <a:pPr algn="ctr"/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CF53083</a:t>
            </a:r>
          </a:p>
          <a:p>
            <a:pPr algn="ctr"/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F845EEE-2C26-4CCF-BC4B-BA67B585D1DC}"/>
              </a:ext>
            </a:extLst>
          </p:cNvPr>
          <p:cNvSpPr txBox="1"/>
          <p:nvPr/>
        </p:nvSpPr>
        <p:spPr>
          <a:xfrm>
            <a:off x="6948187" y="3390578"/>
            <a:ext cx="19637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Teresa Viviana Flores Segovia</a:t>
            </a:r>
          </a:p>
          <a:p>
            <a:pPr algn="ctr"/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Asistente </a:t>
            </a:r>
          </a:p>
          <a:p>
            <a:pPr algn="ctr"/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Apoyo Administrativo</a:t>
            </a:r>
          </a:p>
          <a:p>
            <a:pPr algn="ctr"/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M03025</a:t>
            </a:r>
          </a:p>
          <a:p>
            <a:pPr algn="ctr"/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Eventual 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388F5573-59C8-4A3B-8BA5-9A48C0C7244F}"/>
              </a:ext>
            </a:extLst>
          </p:cNvPr>
          <p:cNvSpPr txBox="1"/>
          <p:nvPr/>
        </p:nvSpPr>
        <p:spPr>
          <a:xfrm>
            <a:off x="5037534" y="4750980"/>
            <a:ext cx="176927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Karla Judith López Castañón</a:t>
            </a:r>
          </a:p>
          <a:p>
            <a:pPr algn="ctr"/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Enlace de Peticiones Ciudadanas</a:t>
            </a:r>
          </a:p>
          <a:p>
            <a:pPr algn="ctr"/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M03025</a:t>
            </a:r>
          </a:p>
          <a:p>
            <a:pPr algn="ctr"/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Eventual 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959428" y="3107496"/>
            <a:ext cx="0" cy="16637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5959428" y="3898071"/>
            <a:ext cx="98271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n 2">
            <a:extLst>
              <a:ext uri="{FF2B5EF4-FFF2-40B4-BE49-F238E27FC236}">
                <a16:creationId xmlns:a16="http://schemas.microsoft.com/office/drawing/2014/main" id="{365AFDE5-975F-41C1-9F44-BCCA2AABDE60}"/>
              </a:ext>
            </a:extLst>
          </p:cNvPr>
          <p:cNvPicPr>
            <a:picLocks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58"/>
          <a:stretch/>
        </p:blipFill>
        <p:spPr bwMode="auto">
          <a:xfrm>
            <a:off x="0" y="157150"/>
            <a:ext cx="3032374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2CB38A0-D014-46F1-8810-774E0EB6F4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50933" y="151855"/>
            <a:ext cx="2341067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75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 flipH="1">
            <a:off x="2702071" y="453495"/>
            <a:ext cx="5122718" cy="1015634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Estructura Orgánica de la Secretaría de Salud</a:t>
            </a:r>
          </a:p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Privada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982526" y="6552487"/>
            <a:ext cx="4549643" cy="246221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prstClr val="black"/>
                </a:solidFill>
              </a:rPr>
              <a:t>Al cierre de ésta publicación no se cuenta con Vacantes en los puestos de éste nivel.</a:t>
            </a:r>
            <a:endParaRPr lang="es-MX" sz="1000" dirty="0">
              <a:solidFill>
                <a:prstClr val="black"/>
              </a:solidFill>
            </a:endParaRPr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A88E3AC2-E26D-471A-AD7F-665E3F6A2CE5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3297238" y="1662906"/>
            <a:ext cx="5597525" cy="353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F2765FE8-BF0C-4228-AFDC-955D1697EEAD}"/>
              </a:ext>
            </a:extLst>
          </p:cNvPr>
          <p:cNvSpPr>
            <a:spLocks/>
          </p:cNvSpPr>
          <p:nvPr/>
        </p:nvSpPr>
        <p:spPr bwMode="auto">
          <a:xfrm>
            <a:off x="5824538" y="2340770"/>
            <a:ext cx="1235075" cy="633413"/>
          </a:xfrm>
          <a:custGeom>
            <a:avLst/>
            <a:gdLst>
              <a:gd name="T0" fmla="*/ 778 w 778"/>
              <a:gd name="T1" fmla="*/ 0 h 399"/>
              <a:gd name="T2" fmla="*/ 778 w 778"/>
              <a:gd name="T3" fmla="*/ 399 h 399"/>
              <a:gd name="T4" fmla="*/ 0 w 778"/>
              <a:gd name="T5" fmla="*/ 39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8" h="399">
                <a:moveTo>
                  <a:pt x="778" y="0"/>
                </a:moveTo>
                <a:lnTo>
                  <a:pt x="778" y="399"/>
                </a:lnTo>
                <a:lnTo>
                  <a:pt x="0" y="399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271ABD65-F03C-41FE-BA72-615AC5FED371}"/>
              </a:ext>
            </a:extLst>
          </p:cNvPr>
          <p:cNvSpPr>
            <a:spLocks/>
          </p:cNvSpPr>
          <p:nvPr/>
        </p:nvSpPr>
        <p:spPr bwMode="auto">
          <a:xfrm>
            <a:off x="7059612" y="2340769"/>
            <a:ext cx="300038" cy="2307431"/>
          </a:xfrm>
          <a:custGeom>
            <a:avLst/>
            <a:gdLst>
              <a:gd name="T0" fmla="*/ 0 w 189"/>
              <a:gd name="T1" fmla="*/ 0 h 1004"/>
              <a:gd name="T2" fmla="*/ 0 w 189"/>
              <a:gd name="T3" fmla="*/ 1004 h 1004"/>
              <a:gd name="T4" fmla="*/ 189 w 189"/>
              <a:gd name="T5" fmla="*/ 1004 h 1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9" h="1004">
                <a:moveTo>
                  <a:pt x="0" y="0"/>
                </a:moveTo>
                <a:lnTo>
                  <a:pt x="0" y="1004"/>
                </a:lnTo>
                <a:lnTo>
                  <a:pt x="189" y="1004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E1B69B49-44D4-43A8-9E31-F96FFDF7C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2850" y="1670845"/>
            <a:ext cx="1531938" cy="669925"/>
          </a:xfrm>
          <a:prstGeom prst="rect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1FAE6A79-19A0-4CD0-8479-453DEEF18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025" y="1897856"/>
            <a:ext cx="17634" cy="7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50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es-MX" altLang="es-MX">
              <a:cs typeface="Arial" panose="020B0604020202020204" pitchFamily="34" charset="0"/>
            </a:endParaRP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2A57D813-97CB-44D1-8CBF-224649671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9100" y="2618581"/>
            <a:ext cx="1595438" cy="711200"/>
          </a:xfrm>
          <a:prstGeom prst="rect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19">
            <a:extLst>
              <a:ext uri="{FF2B5EF4-FFF2-40B4-BE49-F238E27FC236}">
                <a16:creationId xmlns:a16="http://schemas.microsoft.com/office/drawing/2014/main" id="{AB61CFE9-BEAD-4AC5-80E2-A9D8C29CE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2975769"/>
            <a:ext cx="17634" cy="7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500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endParaRPr lang="es-MX" altLang="es-MX">
              <a:cs typeface="Arial" panose="020B0604020202020204" pitchFamily="34" charset="0"/>
            </a:endParaRPr>
          </a:p>
        </p:txBody>
      </p:sp>
      <p:sp>
        <p:nvSpPr>
          <p:cNvPr id="22" name="Rectangle 20">
            <a:extLst>
              <a:ext uri="{FF2B5EF4-FFF2-40B4-BE49-F238E27FC236}">
                <a16:creationId xmlns:a16="http://schemas.microsoft.com/office/drawing/2014/main" id="{E7B52B55-7464-41DE-9A24-87349BDEF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994" y="4738218"/>
            <a:ext cx="1593850" cy="709613"/>
          </a:xfrm>
          <a:prstGeom prst="rect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1">
            <a:extLst>
              <a:ext uri="{FF2B5EF4-FFF2-40B4-BE49-F238E27FC236}">
                <a16:creationId xmlns:a16="http://schemas.microsoft.com/office/drawing/2014/main" id="{2464AE08-886D-4CE6-8BC4-E3DCAC431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6156" y="5095405"/>
            <a:ext cx="17634" cy="7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500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endParaRPr lang="es-MX" altLang="es-MX">
              <a:cs typeface="Arial" panose="020B0604020202020204" pitchFamily="34" charset="0"/>
            </a:endParaRPr>
          </a:p>
        </p:txBody>
      </p:sp>
      <p:sp>
        <p:nvSpPr>
          <p:cNvPr id="24" name="Rectangle 22">
            <a:extLst>
              <a:ext uri="{FF2B5EF4-FFF2-40B4-BE49-F238E27FC236}">
                <a16:creationId xmlns:a16="http://schemas.microsoft.com/office/drawing/2014/main" id="{DA4C0982-2DF8-4E2D-B8C5-2FBCDAD56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632" y="5622079"/>
            <a:ext cx="1595438" cy="709613"/>
          </a:xfrm>
          <a:prstGeom prst="rect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8">
            <a:extLst>
              <a:ext uri="{FF2B5EF4-FFF2-40B4-BE49-F238E27FC236}">
                <a16:creationId xmlns:a16="http://schemas.microsoft.com/office/drawing/2014/main" id="{E1B98F5C-5CF3-4BDF-B154-B821E8E8F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632" y="4726728"/>
            <a:ext cx="1595438" cy="706438"/>
          </a:xfrm>
          <a:prstGeom prst="rect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3">
            <a:extLst>
              <a:ext uri="{FF2B5EF4-FFF2-40B4-BE49-F238E27FC236}">
                <a16:creationId xmlns:a16="http://schemas.microsoft.com/office/drawing/2014/main" id="{BCF17930-0B70-48ED-A127-4BB982B40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9650" y="4319826"/>
            <a:ext cx="1531938" cy="669925"/>
          </a:xfrm>
          <a:prstGeom prst="rect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9BB3CD37-9381-4509-8AF8-6B7C0F92AEF3}"/>
              </a:ext>
            </a:extLst>
          </p:cNvPr>
          <p:cNvSpPr txBox="1"/>
          <p:nvPr/>
        </p:nvSpPr>
        <p:spPr>
          <a:xfrm>
            <a:off x="6398419" y="1717906"/>
            <a:ext cx="13739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Eliud Felipe Aguirre Vázquez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Secretario de Salud Coahuila de Zaragoza</a:t>
            </a:r>
          </a:p>
          <a:p>
            <a:pPr algn="ctr"/>
            <a:endParaRPr lang="es-MX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Jefe de Servicios Coordinados de Salud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CF52254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B7240312-CC83-497C-8755-59A29BD1B987}"/>
              </a:ext>
            </a:extLst>
          </p:cNvPr>
          <p:cNvSpPr txBox="1"/>
          <p:nvPr/>
        </p:nvSpPr>
        <p:spPr>
          <a:xfrm>
            <a:off x="4362054" y="2702734"/>
            <a:ext cx="13739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Susana </a:t>
            </a:r>
            <a:r>
              <a:rPr lang="es-MX" sz="500" dirty="0" err="1">
                <a:latin typeface="Arial" panose="020B0604020202020204" pitchFamily="34" charset="0"/>
                <a:cs typeface="Arial" panose="020B0604020202020204" pitchFamily="34" charset="0"/>
              </a:rPr>
              <a:t>Jaidar</a:t>
            </a:r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500" dirty="0" err="1">
                <a:latin typeface="Arial" panose="020B0604020202020204" pitchFamily="34" charset="0"/>
                <a:cs typeface="Arial" panose="020B0604020202020204" pitchFamily="34" charset="0"/>
              </a:rPr>
              <a:t>Nuñez</a:t>
            </a:r>
            <a:endParaRPr lang="es-MX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Secretaria Particular </a:t>
            </a:r>
          </a:p>
          <a:p>
            <a:pPr algn="ctr"/>
            <a:endParaRPr lang="es-MX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Técnico Laboratorista “A”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M02003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Regularizada 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065E5358-9D8B-44C9-BA89-83AA3CFC50E0}"/>
              </a:ext>
            </a:extLst>
          </p:cNvPr>
          <p:cNvSpPr txBox="1"/>
          <p:nvPr/>
        </p:nvSpPr>
        <p:spPr>
          <a:xfrm>
            <a:off x="5196319" y="5717733"/>
            <a:ext cx="13739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María de Jesús García Fuentes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Secretaria </a:t>
            </a:r>
          </a:p>
          <a:p>
            <a:pPr algn="ctr"/>
            <a:endParaRPr lang="es-MX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Apoyo Administrativo en Salud A1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M03025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Formalizados III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25251FE9-E2F2-4402-8872-CD949E248177}"/>
              </a:ext>
            </a:extLst>
          </p:cNvPr>
          <p:cNvSpPr txBox="1"/>
          <p:nvPr/>
        </p:nvSpPr>
        <p:spPr>
          <a:xfrm>
            <a:off x="7459267" y="4400930"/>
            <a:ext cx="13739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José Alfredo Morales Martínez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Chofer </a:t>
            </a:r>
          </a:p>
          <a:p>
            <a:pPr algn="ctr"/>
            <a:endParaRPr lang="es-MX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Apoyo Administrativo en Salud A6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M03020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EB96EFCF-EE97-44D3-B372-13089C58138C}"/>
              </a:ext>
            </a:extLst>
          </p:cNvPr>
          <p:cNvSpPr txBox="1"/>
          <p:nvPr/>
        </p:nvSpPr>
        <p:spPr>
          <a:xfrm>
            <a:off x="5160598" y="4784360"/>
            <a:ext cx="13739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Rosa María Cruz Delgadillo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Secretaria </a:t>
            </a:r>
          </a:p>
          <a:p>
            <a:pPr algn="ctr"/>
            <a:endParaRPr lang="es-MX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Apoyo Administrativo en Salud A6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M03025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71AB5F9-3B94-422F-A1E9-EA1B5F16E7E2}"/>
              </a:ext>
            </a:extLst>
          </p:cNvPr>
          <p:cNvSpPr txBox="1"/>
          <p:nvPr/>
        </p:nvSpPr>
        <p:spPr>
          <a:xfrm>
            <a:off x="2332713" y="4845942"/>
            <a:ext cx="13739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Gabriela Ludivina Del Llano Rocha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Asistente </a:t>
            </a:r>
          </a:p>
          <a:p>
            <a:pPr algn="ctr"/>
            <a:endParaRPr lang="es-MX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Apoyo Administrativo en Salud A1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M03025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Formalizado II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5936F14-179D-4582-9029-1E07D46B3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6790" y="5652617"/>
            <a:ext cx="1595438" cy="706438"/>
          </a:xfrm>
          <a:prstGeom prst="rect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54311C6B-E40C-43F1-82C3-16BB7344751A}"/>
              </a:ext>
            </a:extLst>
          </p:cNvPr>
          <p:cNvSpPr txBox="1"/>
          <p:nvPr/>
        </p:nvSpPr>
        <p:spPr>
          <a:xfrm>
            <a:off x="2299166" y="5735819"/>
            <a:ext cx="13739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Laura Isela González Cortés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Secretaria </a:t>
            </a:r>
          </a:p>
          <a:p>
            <a:pPr algn="ctr"/>
            <a:endParaRPr lang="es-MX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Apoyo Administrativo 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M03025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Eventual 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C5D8D71C-CB1B-4308-B2BE-4594125965EE}"/>
              </a:ext>
            </a:extLst>
          </p:cNvPr>
          <p:cNvCxnSpPr>
            <a:stCxn id="7" idx="1"/>
          </p:cNvCxnSpPr>
          <p:nvPr/>
        </p:nvCxnSpPr>
        <p:spPr>
          <a:xfrm>
            <a:off x="7059613" y="2974182"/>
            <a:ext cx="155098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18">
            <a:extLst>
              <a:ext uri="{FF2B5EF4-FFF2-40B4-BE49-F238E27FC236}">
                <a16:creationId xmlns:a16="http://schemas.microsoft.com/office/drawing/2014/main" id="{755A7AA8-6EAF-4852-B8EE-2C54D0998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599" y="2570414"/>
            <a:ext cx="1595438" cy="711200"/>
          </a:xfrm>
          <a:prstGeom prst="rect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21A98662-A024-442F-BD31-47FE78758D4D}"/>
              </a:ext>
            </a:extLst>
          </p:cNvPr>
          <p:cNvSpPr txBox="1"/>
          <p:nvPr/>
        </p:nvSpPr>
        <p:spPr>
          <a:xfrm>
            <a:off x="8721328" y="2670498"/>
            <a:ext cx="13739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Juan Carlos de Luna Pérez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Asesor</a:t>
            </a:r>
          </a:p>
          <a:p>
            <a:pPr algn="ctr"/>
            <a:endParaRPr lang="es-MX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Paramédico en Área Normativa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M02029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</a:p>
        </p:txBody>
      </p:sp>
      <p:sp>
        <p:nvSpPr>
          <p:cNvPr id="37" name="Rectangle 18">
            <a:extLst>
              <a:ext uri="{FF2B5EF4-FFF2-40B4-BE49-F238E27FC236}">
                <a16:creationId xmlns:a16="http://schemas.microsoft.com/office/drawing/2014/main" id="{BFFD57BE-BF94-4678-8095-9777C1824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6330" y="3541409"/>
            <a:ext cx="1595438" cy="711200"/>
          </a:xfrm>
          <a:prstGeom prst="rect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9C1E49AB-ACDF-4EC9-8BF3-4E7046F1140B}"/>
              </a:ext>
            </a:extLst>
          </p:cNvPr>
          <p:cNvSpPr txBox="1"/>
          <p:nvPr/>
        </p:nvSpPr>
        <p:spPr>
          <a:xfrm>
            <a:off x="3669284" y="3625562"/>
            <a:ext cx="13739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Edelmira de la Rosa Galván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Secretaria Privada </a:t>
            </a:r>
          </a:p>
          <a:p>
            <a:pPr algn="ctr"/>
            <a:endParaRPr lang="es-MX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Apoyo Administrativo 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M03025</a:t>
            </a:r>
          </a:p>
          <a:p>
            <a:pPr algn="ctr"/>
            <a:r>
              <a:rPr lang="es-MX" sz="500" dirty="0">
                <a:latin typeface="Arial" panose="020B0604020202020204" pitchFamily="34" charset="0"/>
                <a:cs typeface="Arial" panose="020B0604020202020204" pitchFamily="34" charset="0"/>
              </a:rPr>
              <a:t>Eventual 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D20A2978-C336-41C9-A2B6-C3402DFE1DBC}"/>
              </a:ext>
            </a:extLst>
          </p:cNvPr>
          <p:cNvCxnSpPr>
            <a:cxnSpLocks/>
          </p:cNvCxnSpPr>
          <p:nvPr/>
        </p:nvCxnSpPr>
        <p:spPr>
          <a:xfrm>
            <a:off x="5136752" y="3886200"/>
            <a:ext cx="19300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A6288B78-B15D-4594-9992-04A5BA5A7B6A}"/>
              </a:ext>
            </a:extLst>
          </p:cNvPr>
          <p:cNvCxnSpPr>
            <a:cxnSpLocks/>
          </p:cNvCxnSpPr>
          <p:nvPr/>
        </p:nvCxnSpPr>
        <p:spPr>
          <a:xfrm>
            <a:off x="4333233" y="4252572"/>
            <a:ext cx="16525" cy="17672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CC0C3232-A2C8-4A89-BC9F-18F3433E853E}"/>
              </a:ext>
            </a:extLst>
          </p:cNvPr>
          <p:cNvCxnSpPr>
            <a:stCxn id="22" idx="3"/>
            <a:endCxn id="30" idx="1"/>
          </p:cNvCxnSpPr>
          <p:nvPr/>
        </p:nvCxnSpPr>
        <p:spPr>
          <a:xfrm flipV="1">
            <a:off x="3787844" y="5079948"/>
            <a:ext cx="1241788" cy="130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02EEF10E-58F0-48F3-AF91-9C9226D8820A}"/>
              </a:ext>
            </a:extLst>
          </p:cNvPr>
          <p:cNvCxnSpPr>
            <a:cxnSpLocks/>
            <a:stCxn id="29" idx="3"/>
          </p:cNvCxnSpPr>
          <p:nvPr/>
        </p:nvCxnSpPr>
        <p:spPr>
          <a:xfrm>
            <a:off x="3792229" y="6005837"/>
            <a:ext cx="1220733" cy="139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Imagen 2">
            <a:extLst>
              <a:ext uri="{FF2B5EF4-FFF2-40B4-BE49-F238E27FC236}">
                <a16:creationId xmlns:a16="http://schemas.microsoft.com/office/drawing/2014/main" id="{437E6717-E40B-401D-BA78-F7CC20F0A290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58"/>
          <a:stretch/>
        </p:blipFill>
        <p:spPr bwMode="auto">
          <a:xfrm>
            <a:off x="0" y="157150"/>
            <a:ext cx="3032374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24AAA1A-6C05-48FC-BFC5-F42C5EF61E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828" y="261866"/>
            <a:ext cx="2341067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093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4679963" y="1161019"/>
            <a:ext cx="1368000" cy="680400"/>
          </a:xfrm>
          <a:custGeom>
            <a:avLst/>
            <a:gdLst/>
            <a:ahLst/>
            <a:cxnLst/>
            <a:rect l="l" t="t" r="r" b="b"/>
            <a:pathLst>
              <a:path w="2029968" h="784859">
                <a:moveTo>
                  <a:pt x="0" y="784859"/>
                </a:moveTo>
                <a:lnTo>
                  <a:pt x="2029968" y="784859"/>
                </a:lnTo>
                <a:lnTo>
                  <a:pt x="2029968" y="0"/>
                </a:lnTo>
                <a:lnTo>
                  <a:pt x="0" y="0"/>
                </a:lnTo>
                <a:lnTo>
                  <a:pt x="0" y="78485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371"/>
          </a:p>
        </p:txBody>
      </p:sp>
      <p:sp>
        <p:nvSpPr>
          <p:cNvPr id="22" name="object 22"/>
          <p:cNvSpPr/>
          <p:nvPr/>
        </p:nvSpPr>
        <p:spPr>
          <a:xfrm>
            <a:off x="2817628" y="3316118"/>
            <a:ext cx="1544936" cy="597778"/>
          </a:xfrm>
          <a:custGeom>
            <a:avLst/>
            <a:gdLst/>
            <a:ahLst/>
            <a:cxnLst/>
            <a:rect l="l" t="t" r="r" b="b"/>
            <a:pathLst>
              <a:path w="2028444" h="784860">
                <a:moveTo>
                  <a:pt x="0" y="784860"/>
                </a:moveTo>
                <a:lnTo>
                  <a:pt x="2028444" y="784860"/>
                </a:lnTo>
                <a:lnTo>
                  <a:pt x="2028444" y="0"/>
                </a:lnTo>
                <a:lnTo>
                  <a:pt x="0" y="0"/>
                </a:lnTo>
                <a:lnTo>
                  <a:pt x="0" y="78486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371"/>
          </a:p>
        </p:txBody>
      </p:sp>
      <p:sp>
        <p:nvSpPr>
          <p:cNvPr id="24" name="object 24"/>
          <p:cNvSpPr/>
          <p:nvPr/>
        </p:nvSpPr>
        <p:spPr>
          <a:xfrm>
            <a:off x="4593126" y="5217222"/>
            <a:ext cx="1546097" cy="703404"/>
          </a:xfrm>
          <a:custGeom>
            <a:avLst/>
            <a:gdLst/>
            <a:ahLst/>
            <a:cxnLst/>
            <a:rect l="l" t="t" r="r" b="b"/>
            <a:pathLst>
              <a:path w="2029968" h="923544">
                <a:moveTo>
                  <a:pt x="0" y="923543"/>
                </a:moveTo>
                <a:lnTo>
                  <a:pt x="2029968" y="923543"/>
                </a:lnTo>
                <a:lnTo>
                  <a:pt x="2029968" y="0"/>
                </a:lnTo>
                <a:lnTo>
                  <a:pt x="0" y="0"/>
                </a:lnTo>
                <a:lnTo>
                  <a:pt x="0" y="92354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371"/>
          </a:p>
        </p:txBody>
      </p:sp>
      <p:sp>
        <p:nvSpPr>
          <p:cNvPr id="27" name="object 27"/>
          <p:cNvSpPr/>
          <p:nvPr/>
        </p:nvSpPr>
        <p:spPr>
          <a:xfrm>
            <a:off x="1185904" y="5202407"/>
            <a:ext cx="1546097" cy="703404"/>
          </a:xfrm>
          <a:custGeom>
            <a:avLst/>
            <a:gdLst/>
            <a:ahLst/>
            <a:cxnLst/>
            <a:rect l="l" t="t" r="r" b="b"/>
            <a:pathLst>
              <a:path w="2029968" h="923544">
                <a:moveTo>
                  <a:pt x="0" y="923543"/>
                </a:moveTo>
                <a:lnTo>
                  <a:pt x="2029968" y="923543"/>
                </a:lnTo>
                <a:lnTo>
                  <a:pt x="2029968" y="0"/>
                </a:lnTo>
                <a:lnTo>
                  <a:pt x="0" y="0"/>
                </a:lnTo>
                <a:lnTo>
                  <a:pt x="0" y="92354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371"/>
          </a:p>
        </p:txBody>
      </p:sp>
      <p:sp>
        <p:nvSpPr>
          <p:cNvPr id="28" name="object 28"/>
          <p:cNvSpPr/>
          <p:nvPr/>
        </p:nvSpPr>
        <p:spPr>
          <a:xfrm>
            <a:off x="1832433" y="4599987"/>
            <a:ext cx="2708" cy="615769"/>
          </a:xfrm>
          <a:custGeom>
            <a:avLst/>
            <a:gdLst/>
            <a:ahLst/>
            <a:cxnLst/>
            <a:rect l="l" t="t" r="r" b="b"/>
            <a:pathLst>
              <a:path w="3556" h="808481">
                <a:moveTo>
                  <a:pt x="0" y="0"/>
                </a:moveTo>
                <a:lnTo>
                  <a:pt x="3556" y="808481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371"/>
          </a:p>
        </p:txBody>
      </p:sp>
      <p:sp>
        <p:nvSpPr>
          <p:cNvPr id="29" name="object 29"/>
          <p:cNvSpPr/>
          <p:nvPr/>
        </p:nvSpPr>
        <p:spPr>
          <a:xfrm>
            <a:off x="6234513" y="1903537"/>
            <a:ext cx="1368000" cy="680400"/>
          </a:xfrm>
          <a:custGeom>
            <a:avLst/>
            <a:gdLst/>
            <a:ahLst/>
            <a:cxnLst/>
            <a:rect l="l" t="t" r="r" b="b"/>
            <a:pathLst>
              <a:path w="2029968" h="784859">
                <a:moveTo>
                  <a:pt x="0" y="784859"/>
                </a:moveTo>
                <a:lnTo>
                  <a:pt x="2029968" y="784859"/>
                </a:lnTo>
                <a:lnTo>
                  <a:pt x="2029968" y="0"/>
                </a:lnTo>
                <a:lnTo>
                  <a:pt x="0" y="0"/>
                </a:lnTo>
                <a:lnTo>
                  <a:pt x="0" y="78485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371"/>
          </a:p>
        </p:txBody>
      </p:sp>
      <p:sp>
        <p:nvSpPr>
          <p:cNvPr id="30" name="object 30"/>
          <p:cNvSpPr/>
          <p:nvPr/>
        </p:nvSpPr>
        <p:spPr>
          <a:xfrm>
            <a:off x="5363963" y="2284135"/>
            <a:ext cx="870550" cy="0"/>
          </a:xfrm>
          <a:custGeom>
            <a:avLst/>
            <a:gdLst/>
            <a:ahLst/>
            <a:cxnLst/>
            <a:rect l="l" t="t" r="r" b="b"/>
            <a:pathLst>
              <a:path w="1143000">
                <a:moveTo>
                  <a:pt x="114300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371"/>
          </a:p>
        </p:txBody>
      </p:sp>
      <p:sp>
        <p:nvSpPr>
          <p:cNvPr id="31" name="object 31"/>
          <p:cNvSpPr/>
          <p:nvPr/>
        </p:nvSpPr>
        <p:spPr>
          <a:xfrm>
            <a:off x="2835306" y="5202407"/>
            <a:ext cx="1546097" cy="703404"/>
          </a:xfrm>
          <a:custGeom>
            <a:avLst/>
            <a:gdLst/>
            <a:ahLst/>
            <a:cxnLst/>
            <a:rect l="l" t="t" r="r" b="b"/>
            <a:pathLst>
              <a:path w="2029968" h="923544">
                <a:moveTo>
                  <a:pt x="0" y="923543"/>
                </a:moveTo>
                <a:lnTo>
                  <a:pt x="2029968" y="923543"/>
                </a:lnTo>
                <a:lnTo>
                  <a:pt x="2029968" y="0"/>
                </a:lnTo>
                <a:lnTo>
                  <a:pt x="0" y="0"/>
                </a:lnTo>
                <a:lnTo>
                  <a:pt x="0" y="92354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371"/>
          </a:p>
        </p:txBody>
      </p:sp>
      <p:sp>
        <p:nvSpPr>
          <p:cNvPr id="32" name="object 32"/>
          <p:cNvSpPr/>
          <p:nvPr/>
        </p:nvSpPr>
        <p:spPr>
          <a:xfrm>
            <a:off x="3608354" y="4607918"/>
            <a:ext cx="0" cy="594682"/>
          </a:xfrm>
          <a:custGeom>
            <a:avLst/>
            <a:gdLst/>
            <a:ahLst/>
            <a:cxnLst/>
            <a:rect l="l" t="t" r="r" b="b"/>
            <a:pathLst>
              <a:path h="780795">
                <a:moveTo>
                  <a:pt x="0" y="0"/>
                </a:moveTo>
                <a:lnTo>
                  <a:pt x="0" y="78079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371"/>
          </a:p>
        </p:txBody>
      </p:sp>
      <p:sp>
        <p:nvSpPr>
          <p:cNvPr id="33" name="object 33"/>
          <p:cNvSpPr/>
          <p:nvPr/>
        </p:nvSpPr>
        <p:spPr>
          <a:xfrm>
            <a:off x="6459849" y="5220699"/>
            <a:ext cx="1546097" cy="703404"/>
          </a:xfrm>
          <a:custGeom>
            <a:avLst/>
            <a:gdLst/>
            <a:ahLst/>
            <a:cxnLst/>
            <a:rect l="l" t="t" r="r" b="b"/>
            <a:pathLst>
              <a:path w="2029968" h="923544">
                <a:moveTo>
                  <a:pt x="0" y="923543"/>
                </a:moveTo>
                <a:lnTo>
                  <a:pt x="2029968" y="923543"/>
                </a:lnTo>
                <a:lnTo>
                  <a:pt x="2029968" y="0"/>
                </a:lnTo>
                <a:lnTo>
                  <a:pt x="0" y="0"/>
                </a:lnTo>
                <a:lnTo>
                  <a:pt x="0" y="92354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371"/>
          </a:p>
        </p:txBody>
      </p:sp>
      <p:sp>
        <p:nvSpPr>
          <p:cNvPr id="34" name="object 34"/>
          <p:cNvSpPr/>
          <p:nvPr/>
        </p:nvSpPr>
        <p:spPr>
          <a:xfrm>
            <a:off x="7232897" y="4627564"/>
            <a:ext cx="0" cy="592844"/>
          </a:xfrm>
          <a:custGeom>
            <a:avLst/>
            <a:gdLst/>
            <a:ahLst/>
            <a:cxnLst/>
            <a:rect l="l" t="t" r="r" b="b"/>
            <a:pathLst>
              <a:path h="778382">
                <a:moveTo>
                  <a:pt x="0" y="0"/>
                </a:moveTo>
                <a:lnTo>
                  <a:pt x="0" y="77838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371"/>
          </a:p>
        </p:txBody>
      </p:sp>
      <p:sp>
        <p:nvSpPr>
          <p:cNvPr id="37" name="object 37"/>
          <p:cNvSpPr/>
          <p:nvPr/>
        </p:nvSpPr>
        <p:spPr>
          <a:xfrm>
            <a:off x="10242850" y="5215756"/>
            <a:ext cx="1546096" cy="703404"/>
          </a:xfrm>
          <a:custGeom>
            <a:avLst/>
            <a:gdLst/>
            <a:ahLst/>
            <a:cxnLst/>
            <a:rect l="l" t="t" r="r" b="b"/>
            <a:pathLst>
              <a:path w="2029967" h="923544">
                <a:moveTo>
                  <a:pt x="0" y="923543"/>
                </a:moveTo>
                <a:lnTo>
                  <a:pt x="2029967" y="923543"/>
                </a:lnTo>
                <a:lnTo>
                  <a:pt x="2029967" y="0"/>
                </a:lnTo>
                <a:lnTo>
                  <a:pt x="0" y="0"/>
                </a:lnTo>
                <a:lnTo>
                  <a:pt x="0" y="92354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371"/>
          </a:p>
        </p:txBody>
      </p:sp>
      <p:sp>
        <p:nvSpPr>
          <p:cNvPr id="38" name="object 38"/>
          <p:cNvSpPr/>
          <p:nvPr/>
        </p:nvSpPr>
        <p:spPr>
          <a:xfrm>
            <a:off x="10845354" y="4626306"/>
            <a:ext cx="0" cy="599035"/>
          </a:xfrm>
          <a:custGeom>
            <a:avLst/>
            <a:gdLst/>
            <a:ahLst/>
            <a:cxnLst/>
            <a:rect l="l" t="t" r="r" b="b"/>
            <a:pathLst>
              <a:path h="786511">
                <a:moveTo>
                  <a:pt x="0" y="0"/>
                </a:moveTo>
                <a:lnTo>
                  <a:pt x="0" y="786511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371"/>
          </a:p>
        </p:txBody>
      </p:sp>
      <p:sp>
        <p:nvSpPr>
          <p:cNvPr id="19" name="object 19"/>
          <p:cNvSpPr txBox="1"/>
          <p:nvPr/>
        </p:nvSpPr>
        <p:spPr>
          <a:xfrm>
            <a:off x="10614114" y="4633368"/>
            <a:ext cx="737065" cy="5919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345">
              <a:lnSpc>
                <a:spcPts val="762"/>
              </a:lnSpc>
            </a:pPr>
            <a:endParaRPr sz="762"/>
          </a:p>
        </p:txBody>
      </p:sp>
      <p:sp>
        <p:nvSpPr>
          <p:cNvPr id="18" name="object 18"/>
          <p:cNvSpPr txBox="1"/>
          <p:nvPr/>
        </p:nvSpPr>
        <p:spPr>
          <a:xfrm>
            <a:off x="10213214" y="5218933"/>
            <a:ext cx="1605367" cy="703404"/>
          </a:xfrm>
          <a:prstGeom prst="rect">
            <a:avLst/>
          </a:prstGeom>
        </p:spPr>
        <p:txBody>
          <a:bodyPr wrap="square" lIns="0" tIns="38207" rIns="0" bIns="0" rtlCol="0">
            <a:noAutofit/>
          </a:bodyPr>
          <a:lstStyle/>
          <a:p>
            <a:pPr marL="163789" marR="164023" indent="-2474" algn="ctr">
              <a:lnSpc>
                <a:spcPct val="100041"/>
              </a:lnSpc>
            </a:pPr>
            <a:r>
              <a:rPr sz="700" dirty="0">
                <a:latin typeface="Arial"/>
                <a:cs typeface="Arial"/>
              </a:rPr>
              <a:t>Carmen Elisa Tapia Espinosa Responsable de Seguimiento y Acuerdos del CONASABI </a:t>
            </a:r>
            <a:r>
              <a:rPr lang="es-MX" sz="700" dirty="0">
                <a:latin typeface="Arial"/>
                <a:cs typeface="Arial"/>
              </a:rPr>
              <a:t>Apoyo Administrativo en Salud A1</a:t>
            </a:r>
          </a:p>
          <a:p>
            <a:pPr marL="163789" marR="164023" indent="-2474" algn="ctr">
              <a:lnSpc>
                <a:spcPct val="100041"/>
              </a:lnSpc>
            </a:pPr>
            <a:r>
              <a:rPr sz="700" dirty="0">
                <a:latin typeface="Arial"/>
                <a:cs typeface="Arial"/>
              </a:rPr>
              <a:t>M03025</a:t>
            </a:r>
          </a:p>
          <a:p>
            <a:pPr marL="492019" marR="493885" algn="ctr">
              <a:lnSpc>
                <a:spcPct val="95825"/>
              </a:lnSpc>
            </a:pPr>
            <a:r>
              <a:rPr sz="700" dirty="0">
                <a:latin typeface="Arial"/>
                <a:cs typeface="Arial"/>
              </a:rPr>
              <a:t>Formalizado I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377653" y="5209565"/>
            <a:ext cx="1929694" cy="703404"/>
          </a:xfrm>
          <a:prstGeom prst="rect">
            <a:avLst/>
          </a:prstGeom>
        </p:spPr>
        <p:txBody>
          <a:bodyPr wrap="square" lIns="0" tIns="39175" rIns="0" bIns="0" rtlCol="0">
            <a:noAutofit/>
          </a:bodyPr>
          <a:lstStyle/>
          <a:p>
            <a:pPr marL="211860" marR="212383" indent="-957" algn="ctr">
              <a:lnSpc>
                <a:spcPct val="100041"/>
              </a:lnSpc>
            </a:pPr>
            <a:r>
              <a:rPr sz="700" dirty="0">
                <a:latin typeface="Arial"/>
                <a:cs typeface="Arial"/>
              </a:rPr>
              <a:t>Juan Carlos Garza </a:t>
            </a:r>
            <a:r>
              <a:rPr sz="700" dirty="0" err="1">
                <a:latin typeface="Arial"/>
                <a:cs typeface="Arial"/>
              </a:rPr>
              <a:t>Berlanga</a:t>
            </a:r>
            <a:r>
              <a:rPr sz="700" dirty="0">
                <a:latin typeface="Arial"/>
                <a:cs typeface="Arial"/>
              </a:rPr>
              <a:t> </a:t>
            </a:r>
            <a:r>
              <a:rPr lang="es-MX" sz="700" dirty="0">
                <a:latin typeface="Arial"/>
                <a:cs typeface="Arial"/>
              </a:rPr>
              <a:t>Control de Archivo y Diligencias</a:t>
            </a:r>
            <a:endParaRPr sz="700" dirty="0">
              <a:latin typeface="Arial"/>
              <a:cs typeface="Arial"/>
            </a:endParaRPr>
          </a:p>
          <a:p>
            <a:pPr marL="384608" marR="386359" indent="348" algn="ctr">
              <a:lnSpc>
                <a:spcPct val="100041"/>
              </a:lnSpc>
              <a:spcBef>
                <a:spcPts val="34"/>
              </a:spcBef>
            </a:pPr>
            <a:r>
              <a:rPr lang="es-MX" sz="700" dirty="0">
                <a:latin typeface="Arial"/>
                <a:cs typeface="Arial"/>
              </a:rPr>
              <a:t>Apoyo Administrativo en Salud A1</a:t>
            </a:r>
          </a:p>
          <a:p>
            <a:pPr marL="384608" marR="386359" indent="348" algn="ctr">
              <a:lnSpc>
                <a:spcPct val="100041"/>
              </a:lnSpc>
              <a:spcBef>
                <a:spcPts val="34"/>
              </a:spcBef>
            </a:pPr>
            <a:r>
              <a:rPr lang="es-MX" sz="700" dirty="0">
                <a:latin typeface="Arial"/>
                <a:cs typeface="Arial"/>
              </a:rPr>
              <a:t> </a:t>
            </a:r>
            <a:r>
              <a:rPr lang="es-MX" sz="700" spc="-14" dirty="0">
                <a:latin typeface="Arial"/>
                <a:cs typeface="Arial"/>
              </a:rPr>
              <a:t>M</a:t>
            </a:r>
            <a:r>
              <a:rPr lang="es-MX" sz="700" spc="3" dirty="0">
                <a:latin typeface="Arial"/>
                <a:cs typeface="Arial"/>
              </a:rPr>
              <a:t>0302</a:t>
            </a:r>
            <a:r>
              <a:rPr lang="es-MX" sz="700" dirty="0">
                <a:latin typeface="Arial"/>
                <a:cs typeface="Arial"/>
              </a:rPr>
              <a:t>5</a:t>
            </a:r>
          </a:p>
          <a:p>
            <a:pPr marL="468769" marR="470142" algn="ctr">
              <a:lnSpc>
                <a:spcPct val="95825"/>
              </a:lnSpc>
            </a:pPr>
            <a:r>
              <a:rPr lang="es-MX" sz="700" dirty="0">
                <a:latin typeface="Arial"/>
                <a:cs typeface="Arial"/>
              </a:rPr>
              <a:t>Formalizado III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27262" y="5225341"/>
            <a:ext cx="1546097" cy="703404"/>
          </a:xfrm>
          <a:prstGeom prst="rect">
            <a:avLst/>
          </a:prstGeom>
        </p:spPr>
        <p:txBody>
          <a:bodyPr wrap="square" lIns="0" tIns="38207" rIns="0" bIns="0" rtlCol="0">
            <a:noAutofit/>
          </a:bodyPr>
          <a:lstStyle/>
          <a:p>
            <a:pPr marL="88635" marR="89950" indent="116" algn="ctr">
              <a:lnSpc>
                <a:spcPct val="100041"/>
              </a:lnSpc>
            </a:pPr>
            <a:r>
              <a:rPr sz="700" dirty="0">
                <a:latin typeface="Arial"/>
                <a:cs typeface="Arial"/>
              </a:rPr>
              <a:t>Brenda Lizet Palacios Alvarado </a:t>
            </a:r>
            <a:r>
              <a:rPr sz="700" dirty="0" err="1">
                <a:latin typeface="Arial"/>
                <a:cs typeface="Arial"/>
              </a:rPr>
              <a:t>Responsable</a:t>
            </a:r>
            <a:r>
              <a:rPr lang="es-MX" sz="700" dirty="0">
                <a:latin typeface="Arial"/>
                <a:cs typeface="Arial"/>
              </a:rPr>
              <a:t> del Sistema de Acuerdos y Sistemas Internos</a:t>
            </a:r>
          </a:p>
          <a:p>
            <a:pPr marL="88635" marR="89950" indent="116" algn="ctr">
              <a:lnSpc>
                <a:spcPct val="100041"/>
              </a:lnSpc>
            </a:pPr>
            <a:r>
              <a:rPr lang="es-MX" sz="700" dirty="0">
                <a:latin typeface="Arial"/>
                <a:cs typeface="Arial"/>
              </a:rPr>
              <a:t>Apoyo Administrativo </a:t>
            </a:r>
            <a:endParaRPr sz="700" dirty="0">
              <a:latin typeface="Arial"/>
              <a:cs typeface="Arial"/>
            </a:endParaRPr>
          </a:p>
          <a:p>
            <a:pPr marL="599925" marR="599877" algn="ctr">
              <a:lnSpc>
                <a:spcPct val="95825"/>
              </a:lnSpc>
            </a:pPr>
            <a:r>
              <a:rPr sz="700" dirty="0">
                <a:latin typeface="Arial"/>
                <a:cs typeface="Arial"/>
              </a:rPr>
              <a:t>M03025</a:t>
            </a:r>
          </a:p>
          <a:p>
            <a:pPr marL="587158" marR="587139" algn="ctr">
              <a:lnSpc>
                <a:spcPct val="95825"/>
              </a:lnSpc>
              <a:spcBef>
                <a:spcPts val="34"/>
              </a:spcBef>
            </a:pPr>
            <a:r>
              <a:rPr sz="700" spc="1" dirty="0">
                <a:latin typeface="Arial"/>
                <a:cs typeface="Arial"/>
              </a:rPr>
              <a:t>Eventual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45536" y="5193218"/>
            <a:ext cx="1546097" cy="703404"/>
          </a:xfrm>
          <a:prstGeom prst="rect">
            <a:avLst/>
          </a:prstGeom>
        </p:spPr>
        <p:txBody>
          <a:bodyPr wrap="square" lIns="0" tIns="38207" rIns="0" bIns="0" rtlCol="0">
            <a:noAutofit/>
          </a:bodyPr>
          <a:lstStyle/>
          <a:p>
            <a:pPr marL="263220" marR="263897" algn="ctr">
              <a:lnSpc>
                <a:spcPct val="95825"/>
              </a:lnSpc>
            </a:pPr>
            <a:r>
              <a:rPr sz="700" dirty="0">
                <a:latin typeface="Arial"/>
                <a:cs typeface="Arial"/>
              </a:rPr>
              <a:t>Lorena Esquivel Martínez</a:t>
            </a:r>
          </a:p>
          <a:p>
            <a:pPr marL="126647" marR="128282" indent="-348" algn="ctr">
              <a:lnSpc>
                <a:spcPct val="100041"/>
              </a:lnSpc>
              <a:spcBef>
                <a:spcPts val="34"/>
              </a:spcBef>
            </a:pPr>
            <a:r>
              <a:rPr sz="700" dirty="0">
                <a:latin typeface="Arial"/>
                <a:cs typeface="Arial"/>
              </a:rPr>
              <a:t>Responsable de Plataforma PED</a:t>
            </a:r>
            <a:r>
              <a:rPr lang="es-MX" sz="700" dirty="0">
                <a:latin typeface="Arial"/>
                <a:cs typeface="Arial"/>
              </a:rPr>
              <a:t>,PS,C</a:t>
            </a:r>
            <a:r>
              <a:rPr sz="700" dirty="0">
                <a:latin typeface="Arial"/>
                <a:cs typeface="Arial"/>
              </a:rPr>
              <a:t>ED Y </a:t>
            </a:r>
            <a:r>
              <a:rPr lang="es-MX" sz="700" dirty="0">
                <a:latin typeface="Arial"/>
                <a:cs typeface="Arial"/>
              </a:rPr>
              <a:t>SA</a:t>
            </a:r>
          </a:p>
          <a:p>
            <a:pPr marL="126647" marR="128282" indent="-348" algn="ctr">
              <a:lnSpc>
                <a:spcPct val="100041"/>
              </a:lnSpc>
              <a:spcBef>
                <a:spcPts val="34"/>
              </a:spcBef>
            </a:pPr>
            <a:r>
              <a:rPr lang="es-MX" sz="700" dirty="0">
                <a:latin typeface="Arial"/>
                <a:cs typeface="Arial"/>
              </a:rPr>
              <a:t>Apoyo Administrativo</a:t>
            </a:r>
            <a:endParaRPr sz="700" dirty="0">
              <a:latin typeface="Arial"/>
              <a:cs typeface="Arial"/>
            </a:endParaRPr>
          </a:p>
          <a:p>
            <a:pPr marL="599635" marR="600167" algn="ctr">
              <a:lnSpc>
                <a:spcPct val="95825"/>
              </a:lnSpc>
            </a:pPr>
            <a:r>
              <a:rPr sz="700" dirty="0">
                <a:latin typeface="Arial"/>
                <a:cs typeface="Arial"/>
              </a:rPr>
              <a:t>M03025</a:t>
            </a:r>
          </a:p>
          <a:p>
            <a:pPr marL="586868" marR="587429" algn="ctr">
              <a:lnSpc>
                <a:spcPct val="95825"/>
              </a:lnSpc>
              <a:spcBef>
                <a:spcPts val="34"/>
              </a:spcBef>
            </a:pPr>
            <a:r>
              <a:rPr sz="700" spc="1" dirty="0">
                <a:latin typeface="Arial"/>
                <a:cs typeface="Arial"/>
              </a:rPr>
              <a:t>Eventual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1313" y="5157630"/>
            <a:ext cx="2040857" cy="716753"/>
          </a:xfrm>
          <a:prstGeom prst="rect">
            <a:avLst/>
          </a:prstGeom>
        </p:spPr>
        <p:txBody>
          <a:bodyPr wrap="square" lIns="0" tIns="38207" rIns="0" bIns="0" rtlCol="0">
            <a:noAutofit/>
          </a:bodyPr>
          <a:lstStyle/>
          <a:p>
            <a:pPr marL="211280" marR="213292" algn="ctr">
              <a:lnSpc>
                <a:spcPct val="95825"/>
              </a:lnSpc>
            </a:pPr>
            <a:r>
              <a:rPr sz="700" dirty="0">
                <a:latin typeface="Arial"/>
                <a:cs typeface="Arial"/>
              </a:rPr>
              <a:t>Blanca Cecilia López Rivera</a:t>
            </a:r>
          </a:p>
          <a:p>
            <a:pPr marL="384608" marR="386359" indent="348" algn="ctr">
              <a:lnSpc>
                <a:spcPct val="100041"/>
              </a:lnSpc>
              <a:spcBef>
                <a:spcPts val="34"/>
              </a:spcBef>
            </a:pPr>
            <a:r>
              <a:rPr sz="700" dirty="0">
                <a:latin typeface="Arial"/>
                <a:cs typeface="Arial"/>
              </a:rPr>
              <a:t>Re</a:t>
            </a:r>
            <a:r>
              <a:rPr sz="700" spc="3" dirty="0">
                <a:latin typeface="Arial"/>
                <a:cs typeface="Arial"/>
              </a:rPr>
              <a:t>sponsabl</a:t>
            </a:r>
            <a:r>
              <a:rPr sz="700" dirty="0">
                <a:latin typeface="Arial"/>
                <a:cs typeface="Arial"/>
              </a:rPr>
              <a:t>e</a:t>
            </a:r>
            <a:r>
              <a:rPr sz="700" spc="-30" dirty="0">
                <a:latin typeface="Arial"/>
                <a:cs typeface="Arial"/>
              </a:rPr>
              <a:t> </a:t>
            </a:r>
            <a:r>
              <a:rPr sz="700" spc="3" dirty="0">
                <a:latin typeface="Arial"/>
                <a:cs typeface="Arial"/>
              </a:rPr>
              <a:t>d</a:t>
            </a:r>
            <a:r>
              <a:rPr sz="700" dirty="0">
                <a:latin typeface="Arial"/>
                <a:cs typeface="Arial"/>
              </a:rPr>
              <a:t>e </a:t>
            </a:r>
            <a:r>
              <a:rPr sz="700" spc="3" dirty="0">
                <a:latin typeface="Arial"/>
                <a:cs typeface="Arial"/>
              </a:rPr>
              <a:t>Jun</a:t>
            </a:r>
            <a:r>
              <a:rPr sz="700" dirty="0">
                <a:latin typeface="Arial"/>
                <a:cs typeface="Arial"/>
              </a:rPr>
              <a:t>t</a:t>
            </a:r>
            <a:r>
              <a:rPr sz="700" spc="3" dirty="0">
                <a:latin typeface="Arial"/>
                <a:cs typeface="Arial"/>
              </a:rPr>
              <a:t>a</a:t>
            </a:r>
            <a:r>
              <a:rPr sz="700" dirty="0">
                <a:latin typeface="Arial"/>
                <a:cs typeface="Arial"/>
              </a:rPr>
              <a:t>s</a:t>
            </a:r>
            <a:r>
              <a:rPr sz="700" spc="-11" dirty="0">
                <a:latin typeface="Arial"/>
                <a:cs typeface="Arial"/>
              </a:rPr>
              <a:t> </a:t>
            </a:r>
            <a:r>
              <a:rPr sz="700" spc="3" dirty="0">
                <a:latin typeface="Arial"/>
                <a:cs typeface="Arial"/>
              </a:rPr>
              <a:t>d</a:t>
            </a:r>
            <a:r>
              <a:rPr sz="700" dirty="0">
                <a:latin typeface="Arial"/>
                <a:cs typeface="Arial"/>
              </a:rPr>
              <a:t>e</a:t>
            </a:r>
            <a:r>
              <a:rPr sz="700" spc="-3" dirty="0">
                <a:latin typeface="Arial"/>
                <a:cs typeface="Arial"/>
              </a:rPr>
              <a:t> </a:t>
            </a:r>
            <a:r>
              <a:rPr sz="700" spc="-3" dirty="0" err="1">
                <a:latin typeface="Arial"/>
                <a:cs typeface="Arial"/>
              </a:rPr>
              <a:t>G</a:t>
            </a:r>
            <a:r>
              <a:rPr sz="700" spc="3" dirty="0" err="1">
                <a:latin typeface="Arial"/>
                <a:cs typeface="Arial"/>
              </a:rPr>
              <a:t>obie</a:t>
            </a:r>
            <a:r>
              <a:rPr sz="700" dirty="0" err="1">
                <a:latin typeface="Arial"/>
                <a:cs typeface="Arial"/>
              </a:rPr>
              <a:t>r</a:t>
            </a:r>
            <a:r>
              <a:rPr sz="700" spc="3" dirty="0" err="1">
                <a:latin typeface="Arial"/>
                <a:cs typeface="Arial"/>
              </a:rPr>
              <a:t>n</a:t>
            </a:r>
            <a:r>
              <a:rPr sz="700" dirty="0" err="1">
                <a:latin typeface="Arial"/>
                <a:cs typeface="Arial"/>
              </a:rPr>
              <a:t>o</a:t>
            </a:r>
            <a:endParaRPr lang="es-MX" sz="700" dirty="0">
              <a:latin typeface="Arial"/>
              <a:cs typeface="Arial"/>
            </a:endParaRPr>
          </a:p>
          <a:p>
            <a:pPr marL="384608" marR="386359" indent="348" algn="ctr">
              <a:lnSpc>
                <a:spcPct val="100041"/>
              </a:lnSpc>
              <a:spcBef>
                <a:spcPts val="34"/>
              </a:spcBef>
            </a:pPr>
            <a:r>
              <a:rPr lang="es-MX" sz="700" dirty="0">
                <a:latin typeface="Arial"/>
                <a:cs typeface="Arial"/>
              </a:rPr>
              <a:t>Apoyo Administrativo en Salud A1</a:t>
            </a:r>
          </a:p>
          <a:p>
            <a:pPr marL="384608" marR="386359" indent="348" algn="ctr">
              <a:lnSpc>
                <a:spcPct val="100041"/>
              </a:lnSpc>
              <a:spcBef>
                <a:spcPts val="34"/>
              </a:spcBef>
            </a:pPr>
            <a:r>
              <a:rPr sz="700" dirty="0">
                <a:latin typeface="Arial"/>
                <a:cs typeface="Arial"/>
              </a:rPr>
              <a:t> </a:t>
            </a:r>
            <a:r>
              <a:rPr sz="700" spc="-14" dirty="0">
                <a:latin typeface="Arial"/>
                <a:cs typeface="Arial"/>
              </a:rPr>
              <a:t>M</a:t>
            </a:r>
            <a:r>
              <a:rPr sz="700" spc="3" dirty="0">
                <a:latin typeface="Arial"/>
                <a:cs typeface="Arial"/>
              </a:rPr>
              <a:t>0302</a:t>
            </a:r>
            <a:r>
              <a:rPr sz="700" dirty="0">
                <a:latin typeface="Arial"/>
                <a:cs typeface="Arial"/>
              </a:rPr>
              <a:t>5</a:t>
            </a:r>
          </a:p>
          <a:p>
            <a:pPr marL="468769" marR="470142" algn="ctr">
              <a:lnSpc>
                <a:spcPct val="95825"/>
              </a:lnSpc>
            </a:pPr>
            <a:r>
              <a:rPr sz="700" dirty="0">
                <a:latin typeface="Arial"/>
                <a:cs typeface="Arial"/>
              </a:rPr>
              <a:t>Formalizado III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745178" y="3275884"/>
            <a:ext cx="1689836" cy="678245"/>
          </a:xfrm>
          <a:prstGeom prst="rect">
            <a:avLst/>
          </a:prstGeom>
        </p:spPr>
        <p:txBody>
          <a:bodyPr wrap="square" lIns="0" tIns="4044" rIns="0" bIns="0" rtlCol="0">
            <a:noAutofit/>
          </a:bodyPr>
          <a:lstStyle/>
          <a:p>
            <a:pPr>
              <a:lnSpc>
                <a:spcPts val="685"/>
              </a:lnSpc>
            </a:pPr>
            <a:endParaRPr sz="700" dirty="0"/>
          </a:p>
          <a:p>
            <a:pPr marL="87668" marR="88451" indent="319" algn="ctr">
              <a:lnSpc>
                <a:spcPct val="100041"/>
              </a:lnSpc>
            </a:pPr>
            <a:r>
              <a:rPr sz="700" dirty="0">
                <a:latin typeface="Arial"/>
                <a:cs typeface="Arial"/>
              </a:rPr>
              <a:t>Cesáreo Medina Coronado </a:t>
            </a:r>
            <a:r>
              <a:rPr sz="700" dirty="0" err="1">
                <a:latin typeface="Arial"/>
                <a:cs typeface="Arial"/>
              </a:rPr>
              <a:t>Coordinador</a:t>
            </a:r>
            <a:r>
              <a:rPr sz="700" dirty="0">
                <a:latin typeface="Arial"/>
                <a:cs typeface="Arial"/>
              </a:rPr>
              <a:t> </a:t>
            </a:r>
            <a:r>
              <a:rPr lang="es-MX" sz="700" dirty="0">
                <a:latin typeface="Arial"/>
                <a:cs typeface="Arial"/>
              </a:rPr>
              <a:t>de Información y Análisis</a:t>
            </a:r>
          </a:p>
          <a:p>
            <a:pPr marL="87668" marR="88451" indent="319" algn="ctr">
              <a:lnSpc>
                <a:spcPct val="100041"/>
              </a:lnSpc>
            </a:pPr>
            <a:r>
              <a:rPr lang="es-MX" sz="700" dirty="0">
                <a:latin typeface="Arial"/>
                <a:cs typeface="Arial"/>
              </a:rPr>
              <a:t>Soporte Administrativo “C”</a:t>
            </a:r>
          </a:p>
          <a:p>
            <a:pPr marL="87668" marR="88451" indent="319" algn="ctr">
              <a:lnSpc>
                <a:spcPct val="100041"/>
              </a:lnSpc>
            </a:pPr>
            <a:r>
              <a:rPr sz="700" dirty="0">
                <a:latin typeface="Arial"/>
                <a:cs typeface="Arial"/>
              </a:rPr>
              <a:t>CF40002</a:t>
            </a:r>
          </a:p>
          <a:p>
            <a:pPr marL="608243" marR="607895" algn="ctr">
              <a:lnSpc>
                <a:spcPct val="95825"/>
              </a:lnSpc>
            </a:pPr>
            <a:r>
              <a:rPr sz="700" spc="2" dirty="0">
                <a:latin typeface="Arial"/>
                <a:cs typeface="Arial"/>
              </a:rPr>
              <a:t>Federal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2076" y="1944848"/>
            <a:ext cx="1546097" cy="597777"/>
          </a:xfrm>
          <a:prstGeom prst="rect">
            <a:avLst/>
          </a:prstGeom>
        </p:spPr>
        <p:txBody>
          <a:bodyPr wrap="square" lIns="0" tIns="37724" rIns="0" bIns="0" rtlCol="0">
            <a:noAutofit/>
          </a:bodyPr>
          <a:lstStyle/>
          <a:p>
            <a:pPr marL="197545" marR="198126" algn="ctr">
              <a:lnSpc>
                <a:spcPct val="95825"/>
              </a:lnSpc>
            </a:pPr>
            <a:r>
              <a:rPr sz="700" dirty="0">
                <a:latin typeface="Arial"/>
                <a:cs typeface="Arial"/>
              </a:rPr>
              <a:t>María del Carmen de la Cruz</a:t>
            </a:r>
          </a:p>
          <a:p>
            <a:pPr marL="565867" marR="566622" algn="ctr">
              <a:lnSpc>
                <a:spcPct val="100041"/>
              </a:lnSpc>
              <a:spcBef>
                <a:spcPts val="34"/>
              </a:spcBef>
            </a:pPr>
            <a:r>
              <a:rPr sz="700" dirty="0">
                <a:latin typeface="Arial"/>
                <a:cs typeface="Arial"/>
              </a:rPr>
              <a:t>Mendoza </a:t>
            </a:r>
            <a:r>
              <a:rPr sz="700" dirty="0" err="1">
                <a:latin typeface="Arial"/>
                <a:cs typeface="Arial"/>
              </a:rPr>
              <a:t>Secretaria</a:t>
            </a:r>
            <a:r>
              <a:rPr sz="700" dirty="0">
                <a:latin typeface="Arial"/>
                <a:cs typeface="Arial"/>
              </a:rPr>
              <a:t> E</a:t>
            </a:r>
            <a:r>
              <a:rPr lang="es-MX" sz="700" dirty="0">
                <a:latin typeface="Arial"/>
                <a:cs typeface="Arial"/>
              </a:rPr>
              <a:t>PR01</a:t>
            </a:r>
            <a:endParaRPr sz="700" dirty="0">
              <a:latin typeface="Arial"/>
              <a:cs typeface="Arial"/>
            </a:endParaRPr>
          </a:p>
          <a:p>
            <a:pPr marL="587334" marR="586896" algn="ctr">
              <a:lnSpc>
                <a:spcPct val="95825"/>
              </a:lnSpc>
            </a:pPr>
            <a:r>
              <a:rPr sz="700" dirty="0">
                <a:latin typeface="Arial"/>
                <a:cs typeface="Arial"/>
              </a:rPr>
              <a:t>Eventual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479672" y="1161019"/>
            <a:ext cx="1758461" cy="680401"/>
          </a:xfrm>
          <a:prstGeom prst="rect">
            <a:avLst/>
          </a:prstGeom>
        </p:spPr>
        <p:txBody>
          <a:bodyPr wrap="square" lIns="0" tIns="3270" rIns="0" bIns="0" rtlCol="0">
            <a:noAutofit/>
          </a:bodyPr>
          <a:lstStyle/>
          <a:p>
            <a:pPr>
              <a:lnSpc>
                <a:spcPts val="685"/>
              </a:lnSpc>
            </a:pP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9255" marR="260754" algn="ctr">
              <a:lnSpc>
                <a:spcPct val="100137"/>
              </a:lnSpc>
            </a:pPr>
            <a:r>
              <a:rPr sz="700" dirty="0">
                <a:latin typeface="Arial" panose="020B0604020202020204" pitchFamily="34" charset="0"/>
                <a:cs typeface="Arial" panose="020B0604020202020204" pitchFamily="34" charset="0"/>
              </a:rPr>
              <a:t>Liliana Sarmiento Cordero </a:t>
            </a:r>
            <a:r>
              <a:rPr sz="700" dirty="0" err="1">
                <a:latin typeface="Arial" panose="020B0604020202020204" pitchFamily="34" charset="0"/>
                <a:cs typeface="Arial" panose="020B0604020202020204" pitchFamily="34" charset="0"/>
              </a:rPr>
              <a:t>Secretaria</a:t>
            </a:r>
            <a:r>
              <a:rPr sz="700" dirty="0">
                <a:latin typeface="Arial" panose="020B0604020202020204" pitchFamily="34" charset="0"/>
                <a:cs typeface="Arial" panose="020B0604020202020204" pitchFamily="34" charset="0"/>
              </a:rPr>
              <a:t> Técnica</a:t>
            </a:r>
            <a:endParaRPr lang="es-MX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700" dirty="0">
                <a:latin typeface="Arial" panose="020B0604020202020204" pitchFamily="34" charset="0"/>
                <a:cs typeface="Arial" panose="020B0604020202020204" pitchFamily="34" charset="0"/>
              </a:rPr>
              <a:t>Soporte Administrativo “B”</a:t>
            </a:r>
          </a:p>
          <a:p>
            <a:pPr algn="ctr"/>
            <a:r>
              <a:rPr lang="es-MX" sz="7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CF40003</a:t>
            </a:r>
            <a:r>
              <a:rPr lang="es-MX" sz="700" dirty="0"/>
              <a:t> </a:t>
            </a:r>
            <a:endParaRPr lang="es-MX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700" dirty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4 CuadroTexto">
            <a:extLst>
              <a:ext uri="{FF2B5EF4-FFF2-40B4-BE49-F238E27FC236}">
                <a16:creationId xmlns:a16="http://schemas.microsoft.com/office/drawing/2014/main" id="{EDB5E376-05AA-45D2-B924-3C4DEFD57508}"/>
              </a:ext>
            </a:extLst>
          </p:cNvPr>
          <p:cNvSpPr txBox="1"/>
          <p:nvPr/>
        </p:nvSpPr>
        <p:spPr>
          <a:xfrm flipH="1">
            <a:off x="3961450" y="410095"/>
            <a:ext cx="2881300" cy="400081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Secretaría Técnica</a:t>
            </a:r>
          </a:p>
        </p:txBody>
      </p: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EA0492DE-94F0-47B6-8BF5-9BCC7ECD6878}"/>
              </a:ext>
            </a:extLst>
          </p:cNvPr>
          <p:cNvCxnSpPr>
            <a:cxnSpLocks/>
          </p:cNvCxnSpPr>
          <p:nvPr/>
        </p:nvCxnSpPr>
        <p:spPr>
          <a:xfrm flipH="1">
            <a:off x="5358903" y="1840840"/>
            <a:ext cx="5060" cy="948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bject 34">
            <a:extLst>
              <a:ext uri="{FF2B5EF4-FFF2-40B4-BE49-F238E27FC236}">
                <a16:creationId xmlns:a16="http://schemas.microsoft.com/office/drawing/2014/main" id="{7D1F604B-D107-40DA-9260-967F2FEDD6A5}"/>
              </a:ext>
            </a:extLst>
          </p:cNvPr>
          <p:cNvSpPr/>
          <p:nvPr/>
        </p:nvSpPr>
        <p:spPr>
          <a:xfrm>
            <a:off x="5358903" y="4608837"/>
            <a:ext cx="0" cy="592844"/>
          </a:xfrm>
          <a:custGeom>
            <a:avLst/>
            <a:gdLst/>
            <a:ahLst/>
            <a:cxnLst/>
            <a:rect l="l" t="t" r="r" b="b"/>
            <a:pathLst>
              <a:path h="778382">
                <a:moveTo>
                  <a:pt x="0" y="0"/>
                </a:moveTo>
                <a:lnTo>
                  <a:pt x="0" y="77838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371"/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83737A3E-84E1-4501-AA0C-172B35FE908E}"/>
              </a:ext>
            </a:extLst>
          </p:cNvPr>
          <p:cNvCxnSpPr>
            <a:cxnSpLocks/>
          </p:cNvCxnSpPr>
          <p:nvPr/>
        </p:nvCxnSpPr>
        <p:spPr>
          <a:xfrm>
            <a:off x="3590096" y="2788880"/>
            <a:ext cx="56128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AF0F0178-98A4-433C-923C-9D1851259626}"/>
              </a:ext>
            </a:extLst>
          </p:cNvPr>
          <p:cNvCxnSpPr/>
          <p:nvPr/>
        </p:nvCxnSpPr>
        <p:spPr>
          <a:xfrm>
            <a:off x="1832433" y="4616721"/>
            <a:ext cx="35264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E7EBD1E2-F561-4504-AAC6-8F61CD1F6E0A}"/>
              </a:ext>
            </a:extLst>
          </p:cNvPr>
          <p:cNvCxnSpPr>
            <a:cxnSpLocks/>
          </p:cNvCxnSpPr>
          <p:nvPr/>
        </p:nvCxnSpPr>
        <p:spPr>
          <a:xfrm>
            <a:off x="3590096" y="2782718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013C5785-8BFB-4CE9-A9F7-F1C7B663A69B}"/>
              </a:ext>
            </a:extLst>
          </p:cNvPr>
          <p:cNvCxnSpPr>
            <a:cxnSpLocks/>
          </p:cNvCxnSpPr>
          <p:nvPr/>
        </p:nvCxnSpPr>
        <p:spPr>
          <a:xfrm>
            <a:off x="3608354" y="3913896"/>
            <a:ext cx="0" cy="719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5EF01092-D3D3-4A36-9B7F-9AF6E3372256}"/>
              </a:ext>
            </a:extLst>
          </p:cNvPr>
          <p:cNvCxnSpPr>
            <a:cxnSpLocks/>
          </p:cNvCxnSpPr>
          <p:nvPr/>
        </p:nvCxnSpPr>
        <p:spPr>
          <a:xfrm flipV="1">
            <a:off x="7232897" y="4626306"/>
            <a:ext cx="3612457" cy="7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bject 22">
            <a:extLst>
              <a:ext uri="{FF2B5EF4-FFF2-40B4-BE49-F238E27FC236}">
                <a16:creationId xmlns:a16="http://schemas.microsoft.com/office/drawing/2014/main" id="{F50AB24B-EA26-46D8-B801-B777D129D599}"/>
              </a:ext>
            </a:extLst>
          </p:cNvPr>
          <p:cNvSpPr/>
          <p:nvPr/>
        </p:nvSpPr>
        <p:spPr>
          <a:xfrm>
            <a:off x="8467182" y="3313270"/>
            <a:ext cx="1544936" cy="597778"/>
          </a:xfrm>
          <a:custGeom>
            <a:avLst/>
            <a:gdLst/>
            <a:ahLst/>
            <a:cxnLst/>
            <a:rect l="l" t="t" r="r" b="b"/>
            <a:pathLst>
              <a:path w="2028444" h="784860">
                <a:moveTo>
                  <a:pt x="0" y="784860"/>
                </a:moveTo>
                <a:lnTo>
                  <a:pt x="2028444" y="784860"/>
                </a:lnTo>
                <a:lnTo>
                  <a:pt x="2028444" y="0"/>
                </a:lnTo>
                <a:lnTo>
                  <a:pt x="0" y="0"/>
                </a:lnTo>
                <a:lnTo>
                  <a:pt x="0" y="78486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371"/>
          </a:p>
        </p:txBody>
      </p:sp>
      <p:sp>
        <p:nvSpPr>
          <p:cNvPr id="53" name="object 6">
            <a:extLst>
              <a:ext uri="{FF2B5EF4-FFF2-40B4-BE49-F238E27FC236}">
                <a16:creationId xmlns:a16="http://schemas.microsoft.com/office/drawing/2014/main" id="{E51F0E12-C9F0-4CDD-8102-F6B77F8A48D2}"/>
              </a:ext>
            </a:extLst>
          </p:cNvPr>
          <p:cNvSpPr txBox="1"/>
          <p:nvPr/>
        </p:nvSpPr>
        <p:spPr>
          <a:xfrm>
            <a:off x="8467182" y="3232803"/>
            <a:ext cx="1606512" cy="678245"/>
          </a:xfrm>
          <a:prstGeom prst="rect">
            <a:avLst/>
          </a:prstGeom>
        </p:spPr>
        <p:txBody>
          <a:bodyPr wrap="square" lIns="0" tIns="4044" rIns="0" bIns="0" rtlCol="0">
            <a:noAutofit/>
          </a:bodyPr>
          <a:lstStyle/>
          <a:p>
            <a:pPr>
              <a:lnSpc>
                <a:spcPts val="685"/>
              </a:lnSpc>
            </a:pPr>
            <a:endParaRPr sz="650" dirty="0"/>
          </a:p>
          <a:p>
            <a:pPr marL="87668" marR="88451" indent="319" algn="ctr">
              <a:lnSpc>
                <a:spcPct val="100041"/>
              </a:lnSpc>
            </a:pPr>
            <a:r>
              <a:rPr lang="es-MX" sz="650" dirty="0" err="1">
                <a:latin typeface="Arial"/>
                <a:cs typeface="Arial"/>
              </a:rPr>
              <a:t>Velia</a:t>
            </a:r>
            <a:r>
              <a:rPr lang="es-MX" sz="650" dirty="0">
                <a:latin typeface="Arial"/>
                <a:cs typeface="Arial"/>
              </a:rPr>
              <a:t> F. del Carmen Campos Delgado</a:t>
            </a:r>
          </a:p>
          <a:p>
            <a:pPr marL="87668" marR="88451" indent="319" algn="ctr">
              <a:lnSpc>
                <a:spcPct val="100041"/>
              </a:lnSpc>
            </a:pPr>
            <a:r>
              <a:rPr lang="es-MX" sz="650" dirty="0">
                <a:latin typeface="Arial"/>
                <a:cs typeface="Arial"/>
              </a:rPr>
              <a:t>Coordinadora de Seguimiento y Evaluación</a:t>
            </a:r>
          </a:p>
          <a:p>
            <a:pPr marL="126647" marR="128282" indent="-348" algn="ctr">
              <a:lnSpc>
                <a:spcPct val="100041"/>
              </a:lnSpc>
              <a:spcBef>
                <a:spcPts val="34"/>
              </a:spcBef>
            </a:pPr>
            <a:r>
              <a:rPr lang="es-MX" sz="650" dirty="0">
                <a:latin typeface="Arial"/>
                <a:cs typeface="Arial"/>
              </a:rPr>
              <a:t>Apoyo Administrativo</a:t>
            </a:r>
          </a:p>
          <a:p>
            <a:pPr marL="599635" marR="600167" algn="ctr">
              <a:lnSpc>
                <a:spcPct val="95825"/>
              </a:lnSpc>
            </a:pPr>
            <a:r>
              <a:rPr lang="es-MX" sz="650" dirty="0">
                <a:latin typeface="Arial"/>
                <a:cs typeface="Arial"/>
              </a:rPr>
              <a:t>M03025</a:t>
            </a:r>
          </a:p>
          <a:p>
            <a:pPr marL="87668" marR="88451" indent="319" algn="ctr">
              <a:lnSpc>
                <a:spcPct val="100041"/>
              </a:lnSpc>
            </a:pPr>
            <a:r>
              <a:rPr lang="es-MX" sz="650" dirty="0">
                <a:latin typeface="Arial"/>
                <a:cs typeface="Arial"/>
              </a:rPr>
              <a:t>Honorarios Asimilados</a:t>
            </a:r>
          </a:p>
          <a:p>
            <a:pPr marL="87668" marR="88451" indent="319" algn="ctr">
              <a:lnSpc>
                <a:spcPct val="100041"/>
              </a:lnSpc>
            </a:pPr>
            <a:endParaRPr sz="700" dirty="0">
              <a:latin typeface="Arial"/>
              <a:cs typeface="Arial"/>
            </a:endParaRPr>
          </a:p>
        </p:txBody>
      </p: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D6A559C7-0D2D-4A99-99E4-A73E4FAD82E6}"/>
              </a:ext>
            </a:extLst>
          </p:cNvPr>
          <p:cNvCxnSpPr>
            <a:cxnSpLocks/>
          </p:cNvCxnSpPr>
          <p:nvPr/>
        </p:nvCxnSpPr>
        <p:spPr>
          <a:xfrm>
            <a:off x="9202961" y="2782718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3D6C09C0-1056-4F0E-96CB-E2B6F2A10DBA}"/>
              </a:ext>
            </a:extLst>
          </p:cNvPr>
          <p:cNvCxnSpPr>
            <a:cxnSpLocks/>
          </p:cNvCxnSpPr>
          <p:nvPr/>
        </p:nvCxnSpPr>
        <p:spPr>
          <a:xfrm>
            <a:off x="9203555" y="3911048"/>
            <a:ext cx="0" cy="722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n 2">
            <a:extLst>
              <a:ext uri="{FF2B5EF4-FFF2-40B4-BE49-F238E27FC236}">
                <a16:creationId xmlns:a16="http://schemas.microsoft.com/office/drawing/2014/main" id="{FC31788B-3016-4480-AADB-D4970DE24A08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58"/>
          <a:stretch/>
        </p:blipFill>
        <p:spPr bwMode="auto">
          <a:xfrm>
            <a:off x="0" y="157150"/>
            <a:ext cx="3032374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4DDE29D2-A9A4-4E0D-9A4A-E0C4BCACEB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0438" y="157150"/>
            <a:ext cx="2341067" cy="10181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4E6D2707-87A9-4177-94A3-3E37BDF362B2}"/>
              </a:ext>
            </a:extLst>
          </p:cNvPr>
          <p:cNvGrpSpPr/>
          <p:nvPr/>
        </p:nvGrpSpPr>
        <p:grpSpPr>
          <a:xfrm>
            <a:off x="2817628" y="706461"/>
            <a:ext cx="7114233" cy="6145920"/>
            <a:chOff x="4408782" y="851940"/>
            <a:chExt cx="3720229" cy="5430485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58137D43-28B2-44D6-AF20-F4FEBCB7377B}"/>
                </a:ext>
              </a:extLst>
            </p:cNvPr>
            <p:cNvGrpSpPr/>
            <p:nvPr/>
          </p:nvGrpSpPr>
          <p:grpSpPr>
            <a:xfrm>
              <a:off x="5499396" y="851940"/>
              <a:ext cx="834299" cy="489508"/>
              <a:chOff x="5062235" y="1041965"/>
              <a:chExt cx="1819044" cy="1019135"/>
            </a:xfrm>
          </p:grpSpPr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725EB27E-AB66-48C7-8A46-4D6E2CCB84A2}"/>
                  </a:ext>
                </a:extLst>
              </p:cNvPr>
              <p:cNvSpPr/>
              <p:nvPr/>
            </p:nvSpPr>
            <p:spPr>
              <a:xfrm>
                <a:off x="5092994" y="1070350"/>
                <a:ext cx="1722475" cy="935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41C9FACE-DC43-4AA8-8B3E-4EF04D8DE056}"/>
                  </a:ext>
                </a:extLst>
              </p:cNvPr>
              <p:cNvSpPr txBox="1"/>
              <p:nvPr/>
            </p:nvSpPr>
            <p:spPr>
              <a:xfrm>
                <a:off x="5062235" y="1041965"/>
                <a:ext cx="1819044" cy="10191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Gustavo Adolfo Contreras Martínez </a:t>
                </a:r>
              </a:p>
              <a:p>
                <a:pPr algn="ctr"/>
                <a:r>
                  <a:rPr lang="es-MX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Titular de la Unidad de Planeación</a:t>
                </a:r>
              </a:p>
              <a:p>
                <a:pPr algn="ctr"/>
                <a:r>
                  <a:rPr lang="es-MX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Subdirector Estatal</a:t>
                </a:r>
              </a:p>
              <a:p>
                <a:pPr algn="ctr"/>
                <a:r>
                  <a:rPr lang="es-MX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CF34261</a:t>
                </a:r>
              </a:p>
              <a:p>
                <a:pPr algn="ctr"/>
                <a:r>
                  <a:rPr lang="es-MX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Federal</a:t>
                </a:r>
              </a:p>
            </p:txBody>
          </p:sp>
        </p:grpSp>
        <p:grpSp>
          <p:nvGrpSpPr>
            <p:cNvPr id="6" name="Grupo 5">
              <a:extLst>
                <a:ext uri="{FF2B5EF4-FFF2-40B4-BE49-F238E27FC236}">
                  <a16:creationId xmlns:a16="http://schemas.microsoft.com/office/drawing/2014/main" id="{BCFB91AC-DB85-478F-9085-F240721012B8}"/>
                </a:ext>
              </a:extLst>
            </p:cNvPr>
            <p:cNvGrpSpPr/>
            <p:nvPr/>
          </p:nvGrpSpPr>
          <p:grpSpPr>
            <a:xfrm>
              <a:off x="6248761" y="1420906"/>
              <a:ext cx="834299" cy="489508"/>
              <a:chOff x="4968860" y="967769"/>
              <a:chExt cx="1970741" cy="1156298"/>
            </a:xfrm>
          </p:grpSpPr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617D3E2B-AFB3-42C6-B533-3FA7E2A52BC4}"/>
                  </a:ext>
                </a:extLst>
              </p:cNvPr>
              <p:cNvSpPr/>
              <p:nvPr/>
            </p:nvSpPr>
            <p:spPr>
              <a:xfrm>
                <a:off x="5092994" y="1070350"/>
                <a:ext cx="1722475" cy="935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B22BED6-DF74-4C2F-8624-68FCF91F896F}"/>
                  </a:ext>
                </a:extLst>
              </p:cNvPr>
              <p:cNvSpPr txBox="1"/>
              <p:nvPr/>
            </p:nvSpPr>
            <p:spPr>
              <a:xfrm>
                <a:off x="4968860" y="967769"/>
                <a:ext cx="1970741" cy="11562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Bertha Alicia García Herrera </a:t>
                </a:r>
              </a:p>
              <a:p>
                <a:pPr algn="ctr"/>
                <a:r>
                  <a:rPr lang="es-MX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Secretaria </a:t>
                </a:r>
              </a:p>
              <a:p>
                <a:pPr algn="ctr"/>
                <a:r>
                  <a:rPr lang="es-MX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Técnico en Estadística en Área Médica</a:t>
                </a:r>
              </a:p>
              <a:p>
                <a:pPr algn="ctr"/>
                <a:r>
                  <a:rPr lang="es-MX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M02058 </a:t>
                </a:r>
              </a:p>
              <a:p>
                <a:pPr algn="ctr"/>
                <a:r>
                  <a:rPr lang="es-MX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Federal </a:t>
                </a:r>
              </a:p>
            </p:txBody>
          </p:sp>
        </p:grp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46A0A5AF-66FF-4495-BEEE-1D03A1C119DD}"/>
                </a:ext>
              </a:extLst>
            </p:cNvPr>
            <p:cNvCxnSpPr>
              <a:cxnSpLocks/>
              <a:endCxn id="4" idx="2"/>
            </p:cNvCxnSpPr>
            <p:nvPr/>
          </p:nvCxnSpPr>
          <p:spPr>
            <a:xfrm flipV="1">
              <a:off x="5908507" y="1314989"/>
              <a:ext cx="0" cy="8665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id="{C900FA23-366C-443F-8CFE-16C1DFB3D65C}"/>
                </a:ext>
              </a:extLst>
            </p:cNvPr>
            <p:cNvCxnSpPr>
              <a:cxnSpLocks/>
            </p:cNvCxnSpPr>
            <p:nvPr/>
          </p:nvCxnSpPr>
          <p:spPr>
            <a:xfrm>
              <a:off x="5916546" y="1675886"/>
              <a:ext cx="3804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upo 10">
              <a:extLst>
                <a:ext uri="{FF2B5EF4-FFF2-40B4-BE49-F238E27FC236}">
                  <a16:creationId xmlns:a16="http://schemas.microsoft.com/office/drawing/2014/main" id="{1C3989D0-876B-488A-9EE8-E832BDCF574E}"/>
                </a:ext>
              </a:extLst>
            </p:cNvPr>
            <p:cNvGrpSpPr/>
            <p:nvPr/>
          </p:nvGrpSpPr>
          <p:grpSpPr>
            <a:xfrm>
              <a:off x="6465741" y="2977756"/>
              <a:ext cx="796715" cy="402941"/>
              <a:chOff x="5029410" y="1070350"/>
              <a:chExt cx="1881962" cy="951808"/>
            </a:xfrm>
          </p:grpSpPr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0CD7764E-5206-4F23-92CC-9879105634A2}"/>
                  </a:ext>
                </a:extLst>
              </p:cNvPr>
              <p:cNvSpPr/>
              <p:nvPr/>
            </p:nvSpPr>
            <p:spPr>
              <a:xfrm>
                <a:off x="5092994" y="1070350"/>
                <a:ext cx="1722475" cy="935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EFD40924-3A79-4B9B-9D84-17F02BA85F4E}"/>
                  </a:ext>
                </a:extLst>
              </p:cNvPr>
              <p:cNvSpPr txBox="1"/>
              <p:nvPr/>
            </p:nvSpPr>
            <p:spPr>
              <a:xfrm>
                <a:off x="5029410" y="1075969"/>
                <a:ext cx="1881962" cy="946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Cesar Alejandro Torres Guillermo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Soporte Técnico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Apoyo Administrativo en Salud A1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M03025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Formalizados III</a:t>
                </a:r>
              </a:p>
            </p:txBody>
          </p:sp>
        </p:grpSp>
        <p:grpSp>
          <p:nvGrpSpPr>
            <p:cNvPr id="14" name="Grupo 13">
              <a:extLst>
                <a:ext uri="{FF2B5EF4-FFF2-40B4-BE49-F238E27FC236}">
                  <a16:creationId xmlns:a16="http://schemas.microsoft.com/office/drawing/2014/main" id="{083BCC50-353D-4E87-AB0B-0186EB2A10D0}"/>
                </a:ext>
              </a:extLst>
            </p:cNvPr>
            <p:cNvGrpSpPr/>
            <p:nvPr/>
          </p:nvGrpSpPr>
          <p:grpSpPr>
            <a:xfrm>
              <a:off x="6459652" y="3434329"/>
              <a:ext cx="796715" cy="410104"/>
              <a:chOff x="5015023" y="1070350"/>
              <a:chExt cx="1881962" cy="968728"/>
            </a:xfrm>
          </p:grpSpPr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CF03D070-71AD-4AFD-B725-A887568AF3D7}"/>
                  </a:ext>
                </a:extLst>
              </p:cNvPr>
              <p:cNvSpPr/>
              <p:nvPr/>
            </p:nvSpPr>
            <p:spPr>
              <a:xfrm>
                <a:off x="5092994" y="1070350"/>
                <a:ext cx="1722475" cy="935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297A74A3-E776-4AF9-92DA-D46A5E18DC3F}"/>
                  </a:ext>
                </a:extLst>
              </p:cNvPr>
              <p:cNvSpPr txBox="1"/>
              <p:nvPr/>
            </p:nvSpPr>
            <p:spPr>
              <a:xfrm>
                <a:off x="5015023" y="1092889"/>
                <a:ext cx="1881962" cy="946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Jesús Adrián Suárez Domínguez </a:t>
                </a:r>
              </a:p>
              <a:p>
                <a:pPr algn="ctr"/>
                <a:r>
                  <a:rPr lang="pt-BR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Soporte Técnico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Apoyo Administrativo en Salud A8</a:t>
                </a:r>
                <a:r>
                  <a:rPr lang="pt-BR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pt-BR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M03018 </a:t>
                </a:r>
              </a:p>
              <a:p>
                <a:pPr algn="ctr"/>
                <a:r>
                  <a:rPr lang="pt-BR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Federal</a:t>
                </a:r>
                <a:endParaRPr lang="es-MX" sz="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7" name="Grupo 16">
              <a:extLst>
                <a:ext uri="{FF2B5EF4-FFF2-40B4-BE49-F238E27FC236}">
                  <a16:creationId xmlns:a16="http://schemas.microsoft.com/office/drawing/2014/main" id="{07929D0E-FF1A-4CB7-AA7C-532A96596BF9}"/>
                </a:ext>
              </a:extLst>
            </p:cNvPr>
            <p:cNvGrpSpPr/>
            <p:nvPr/>
          </p:nvGrpSpPr>
          <p:grpSpPr>
            <a:xfrm>
              <a:off x="6462877" y="3886249"/>
              <a:ext cx="796715" cy="422543"/>
              <a:chOff x="5024418" y="1070350"/>
              <a:chExt cx="1881962" cy="998111"/>
            </a:xfrm>
          </p:grpSpPr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1EE6DDEC-591C-4AA6-B992-1B073E53C0F8}"/>
                  </a:ext>
                </a:extLst>
              </p:cNvPr>
              <p:cNvSpPr/>
              <p:nvPr/>
            </p:nvSpPr>
            <p:spPr>
              <a:xfrm>
                <a:off x="5092994" y="1070350"/>
                <a:ext cx="1722475" cy="935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FF2E20C8-ED3E-4D9A-BD27-B3B5E92AF6F5}"/>
                  </a:ext>
                </a:extLst>
              </p:cNvPr>
              <p:cNvSpPr txBox="1"/>
              <p:nvPr/>
            </p:nvSpPr>
            <p:spPr>
              <a:xfrm>
                <a:off x="5024418" y="1072763"/>
                <a:ext cx="1881962" cy="9956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Arturo A. Ortiz Herrera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Soporte Técnico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Apoyo Administrativo en Salud A2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M03024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Federal</a:t>
                </a:r>
              </a:p>
            </p:txBody>
          </p:sp>
        </p:grpSp>
        <p:grpSp>
          <p:nvGrpSpPr>
            <p:cNvPr id="20" name="Grupo 19">
              <a:extLst>
                <a:ext uri="{FF2B5EF4-FFF2-40B4-BE49-F238E27FC236}">
                  <a16:creationId xmlns:a16="http://schemas.microsoft.com/office/drawing/2014/main" id="{C4B09283-C394-4F44-85F3-A2539853A4CD}"/>
                </a:ext>
              </a:extLst>
            </p:cNvPr>
            <p:cNvGrpSpPr/>
            <p:nvPr/>
          </p:nvGrpSpPr>
          <p:grpSpPr>
            <a:xfrm>
              <a:off x="7314271" y="2981907"/>
              <a:ext cx="729197" cy="423172"/>
              <a:chOff x="5092994" y="1070350"/>
              <a:chExt cx="1722475" cy="999600"/>
            </a:xfrm>
          </p:grpSpPr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D8B53DC3-61A6-43BC-9747-FE6E3C864A8D}"/>
                  </a:ext>
                </a:extLst>
              </p:cNvPr>
              <p:cNvSpPr/>
              <p:nvPr/>
            </p:nvSpPr>
            <p:spPr>
              <a:xfrm>
                <a:off x="5092994" y="1070350"/>
                <a:ext cx="1722475" cy="935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5B01ED14-49B8-47F3-BA1E-4257D629617F}"/>
                  </a:ext>
                </a:extLst>
              </p:cNvPr>
              <p:cNvSpPr txBox="1"/>
              <p:nvPr/>
            </p:nvSpPr>
            <p:spPr>
              <a:xfrm>
                <a:off x="5152870" y="1074251"/>
                <a:ext cx="1623298" cy="995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Gerardo Olivas </a:t>
                </a:r>
                <a:r>
                  <a:rPr lang="pt-BR" sz="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Berlanga</a:t>
                </a:r>
                <a:r>
                  <a:rPr lang="pt-BR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pt-BR" sz="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Soporte</a:t>
                </a:r>
                <a:r>
                  <a:rPr lang="pt-BR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 Técnico </a:t>
                </a:r>
              </a:p>
              <a:p>
                <a:pPr algn="ctr"/>
                <a:r>
                  <a:rPr lang="pt-BR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Paramédico </a:t>
                </a:r>
                <a:r>
                  <a:rPr lang="pt-BR" sz="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</a:t>
                </a:r>
                <a:r>
                  <a:rPr lang="pt-BR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 Área Normativa</a:t>
                </a:r>
              </a:p>
              <a:p>
                <a:pPr algn="ctr"/>
                <a:r>
                  <a:rPr lang="pt-BR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M02029 </a:t>
                </a:r>
              </a:p>
              <a:p>
                <a:pPr algn="ctr"/>
                <a:r>
                  <a:rPr lang="pt-BR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Federal </a:t>
                </a:r>
                <a:endParaRPr lang="es-MX" sz="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23" name="Conector recto 22">
              <a:extLst>
                <a:ext uri="{FF2B5EF4-FFF2-40B4-BE49-F238E27FC236}">
                  <a16:creationId xmlns:a16="http://schemas.microsoft.com/office/drawing/2014/main" id="{162835E2-467F-4572-A9A2-6A4D8C31ACF1}"/>
                </a:ext>
              </a:extLst>
            </p:cNvPr>
            <p:cNvCxnSpPr/>
            <p:nvPr/>
          </p:nvCxnSpPr>
          <p:spPr>
            <a:xfrm>
              <a:off x="6409406" y="3186754"/>
              <a:ext cx="8572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>
              <a:extLst>
                <a:ext uri="{FF2B5EF4-FFF2-40B4-BE49-F238E27FC236}">
                  <a16:creationId xmlns:a16="http://schemas.microsoft.com/office/drawing/2014/main" id="{7D1BBE47-D685-4F01-ABA3-09A9AC18017D}"/>
                </a:ext>
              </a:extLst>
            </p:cNvPr>
            <p:cNvCxnSpPr/>
            <p:nvPr/>
          </p:nvCxnSpPr>
          <p:spPr>
            <a:xfrm>
              <a:off x="6409405" y="3626646"/>
              <a:ext cx="8572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>
              <a:extLst>
                <a:ext uri="{FF2B5EF4-FFF2-40B4-BE49-F238E27FC236}">
                  <a16:creationId xmlns:a16="http://schemas.microsoft.com/office/drawing/2014/main" id="{75D049CD-8079-44E2-982B-909D32430657}"/>
                </a:ext>
              </a:extLst>
            </p:cNvPr>
            <p:cNvCxnSpPr>
              <a:cxnSpLocks/>
            </p:cNvCxnSpPr>
            <p:nvPr/>
          </p:nvCxnSpPr>
          <p:spPr>
            <a:xfrm>
              <a:off x="6410176" y="4130909"/>
              <a:ext cx="824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id="{C8E706AD-7108-4914-BE62-AC4FC7699F44}"/>
                </a:ext>
              </a:extLst>
            </p:cNvPr>
            <p:cNvCxnSpPr/>
            <p:nvPr/>
          </p:nvCxnSpPr>
          <p:spPr>
            <a:xfrm>
              <a:off x="8041406" y="3172440"/>
              <a:ext cx="8572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26">
              <a:extLst>
                <a:ext uri="{FF2B5EF4-FFF2-40B4-BE49-F238E27FC236}">
                  <a16:creationId xmlns:a16="http://schemas.microsoft.com/office/drawing/2014/main" id="{D31E0D9A-26DD-4D1A-AAC5-E102577801F2}"/>
                </a:ext>
              </a:extLst>
            </p:cNvPr>
            <p:cNvCxnSpPr>
              <a:cxnSpLocks/>
            </p:cNvCxnSpPr>
            <p:nvPr/>
          </p:nvCxnSpPr>
          <p:spPr>
            <a:xfrm>
              <a:off x="6409405" y="2821530"/>
              <a:ext cx="17177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46925981-51FA-4156-9234-159A76E5F882}"/>
                </a:ext>
              </a:extLst>
            </p:cNvPr>
            <p:cNvCxnSpPr>
              <a:cxnSpLocks/>
            </p:cNvCxnSpPr>
            <p:nvPr/>
          </p:nvCxnSpPr>
          <p:spPr>
            <a:xfrm>
              <a:off x="7277868" y="2721017"/>
              <a:ext cx="0" cy="1010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upo 28">
              <a:extLst>
                <a:ext uri="{FF2B5EF4-FFF2-40B4-BE49-F238E27FC236}">
                  <a16:creationId xmlns:a16="http://schemas.microsoft.com/office/drawing/2014/main" id="{4ACDE87F-42C8-4DE3-A1FD-D0EABBDF3780}"/>
                </a:ext>
              </a:extLst>
            </p:cNvPr>
            <p:cNvGrpSpPr/>
            <p:nvPr/>
          </p:nvGrpSpPr>
          <p:grpSpPr>
            <a:xfrm>
              <a:off x="6911467" y="2294569"/>
              <a:ext cx="729197" cy="489508"/>
              <a:chOff x="5092994" y="995825"/>
              <a:chExt cx="1722475" cy="1156294"/>
            </a:xfrm>
          </p:grpSpPr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D565C09A-8624-44FD-9D04-B008C94BF023}"/>
                  </a:ext>
                </a:extLst>
              </p:cNvPr>
              <p:cNvSpPr/>
              <p:nvPr/>
            </p:nvSpPr>
            <p:spPr>
              <a:xfrm>
                <a:off x="5092994" y="1070350"/>
                <a:ext cx="1722475" cy="935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CFD7AA9E-2BE4-4A13-B2E0-4921A1D6F05E}"/>
                  </a:ext>
                </a:extLst>
              </p:cNvPr>
              <p:cNvSpPr txBox="1"/>
              <p:nvPr/>
            </p:nvSpPr>
            <p:spPr>
              <a:xfrm>
                <a:off x="5157607" y="995825"/>
                <a:ext cx="1637924" cy="1156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Francisco Gerardo Canales Rivera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Jefe del Departamento de Tecnologías de la Información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Apoyo Administrativo en Salud A1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 M03025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Formalizados III</a:t>
                </a:r>
              </a:p>
            </p:txBody>
          </p:sp>
        </p:grpSp>
        <p:grpSp>
          <p:nvGrpSpPr>
            <p:cNvPr id="32" name="Grupo 31">
              <a:extLst>
                <a:ext uri="{FF2B5EF4-FFF2-40B4-BE49-F238E27FC236}">
                  <a16:creationId xmlns:a16="http://schemas.microsoft.com/office/drawing/2014/main" id="{5D01DEB5-05A1-4587-989B-3A97981EE3A3}"/>
                </a:ext>
              </a:extLst>
            </p:cNvPr>
            <p:cNvGrpSpPr/>
            <p:nvPr/>
          </p:nvGrpSpPr>
          <p:grpSpPr>
            <a:xfrm>
              <a:off x="4456025" y="2288673"/>
              <a:ext cx="794462" cy="489507"/>
              <a:chOff x="5001415" y="983918"/>
              <a:chExt cx="1876640" cy="1156293"/>
            </a:xfrm>
          </p:grpSpPr>
          <p:sp>
            <p:nvSpPr>
              <p:cNvPr id="33" name="Rectángulo 32">
                <a:extLst>
                  <a:ext uri="{FF2B5EF4-FFF2-40B4-BE49-F238E27FC236}">
                    <a16:creationId xmlns:a16="http://schemas.microsoft.com/office/drawing/2014/main" id="{D629D1CA-E7E8-4E03-9298-CA0ADD2E23FA}"/>
                  </a:ext>
                </a:extLst>
              </p:cNvPr>
              <p:cNvSpPr/>
              <p:nvPr/>
            </p:nvSpPr>
            <p:spPr>
              <a:xfrm>
                <a:off x="5092994" y="1070350"/>
                <a:ext cx="1722475" cy="935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CD17BC25-012E-4156-A21C-02C83DBAF6E0}"/>
                  </a:ext>
                </a:extLst>
              </p:cNvPr>
              <p:cNvSpPr txBox="1"/>
              <p:nvPr/>
            </p:nvSpPr>
            <p:spPr>
              <a:xfrm>
                <a:off x="5001415" y="983918"/>
                <a:ext cx="1876640" cy="1156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Carlos Nava Rivera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Jefe del Departamento de Evaluación del Desempeño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Apoyo Administrativo en Salud A3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M03023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Federal</a:t>
                </a:r>
              </a:p>
            </p:txBody>
          </p:sp>
        </p:grpSp>
        <p:grpSp>
          <p:nvGrpSpPr>
            <p:cNvPr id="35" name="Grupo 34">
              <a:extLst>
                <a:ext uri="{FF2B5EF4-FFF2-40B4-BE49-F238E27FC236}">
                  <a16:creationId xmlns:a16="http://schemas.microsoft.com/office/drawing/2014/main" id="{65749BA9-6F09-4976-AF2F-C787F4376C00}"/>
                </a:ext>
              </a:extLst>
            </p:cNvPr>
            <p:cNvGrpSpPr/>
            <p:nvPr/>
          </p:nvGrpSpPr>
          <p:grpSpPr>
            <a:xfrm>
              <a:off x="4448541" y="4812374"/>
              <a:ext cx="807192" cy="421521"/>
              <a:chOff x="5002666" y="1032357"/>
              <a:chExt cx="1906712" cy="995697"/>
            </a:xfrm>
          </p:grpSpPr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13FA8859-9BDA-4B35-BCC4-DD258058FAD8}"/>
                  </a:ext>
                </a:extLst>
              </p:cNvPr>
              <p:cNvSpPr/>
              <p:nvPr/>
            </p:nvSpPr>
            <p:spPr>
              <a:xfrm>
                <a:off x="5092994" y="1070350"/>
                <a:ext cx="1722475" cy="935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FA6AF3A0-2193-45B5-8224-90733C7B45AD}"/>
                  </a:ext>
                </a:extLst>
              </p:cNvPr>
              <p:cNvSpPr txBox="1"/>
              <p:nvPr/>
            </p:nvSpPr>
            <p:spPr>
              <a:xfrm>
                <a:off x="5002666" y="1032357"/>
                <a:ext cx="1906712" cy="995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Olga Imelda Ramírez Castillo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Responsable de Análisis y Evaluación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Coordinador Paramédico en Área Normativa A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CF41075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Federal</a:t>
                </a:r>
              </a:p>
            </p:txBody>
          </p:sp>
        </p:grpSp>
        <p:cxnSp>
          <p:nvCxnSpPr>
            <p:cNvPr id="38" name="Conector recto 37">
              <a:extLst>
                <a:ext uri="{FF2B5EF4-FFF2-40B4-BE49-F238E27FC236}">
                  <a16:creationId xmlns:a16="http://schemas.microsoft.com/office/drawing/2014/main" id="{920E6F28-FAAA-4985-92F4-4554955864A1}"/>
                </a:ext>
              </a:extLst>
            </p:cNvPr>
            <p:cNvCxnSpPr/>
            <p:nvPr/>
          </p:nvCxnSpPr>
          <p:spPr>
            <a:xfrm>
              <a:off x="7268291" y="2187814"/>
              <a:ext cx="0" cy="1480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>
              <a:extLst>
                <a:ext uri="{FF2B5EF4-FFF2-40B4-BE49-F238E27FC236}">
                  <a16:creationId xmlns:a16="http://schemas.microsoft.com/office/drawing/2014/main" id="{0E5F0993-E906-41A2-9BA9-F9AC7E690F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57236" y="2184122"/>
              <a:ext cx="2412922" cy="26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upo 39">
              <a:extLst>
                <a:ext uri="{FF2B5EF4-FFF2-40B4-BE49-F238E27FC236}">
                  <a16:creationId xmlns:a16="http://schemas.microsoft.com/office/drawing/2014/main" id="{8A45880F-B00C-4C54-AC08-AC9709BE17B3}"/>
                </a:ext>
              </a:extLst>
            </p:cNvPr>
            <p:cNvGrpSpPr/>
            <p:nvPr/>
          </p:nvGrpSpPr>
          <p:grpSpPr>
            <a:xfrm>
              <a:off x="4453772" y="2971218"/>
              <a:ext cx="796715" cy="400562"/>
              <a:chOff x="5011478" y="1063611"/>
              <a:chExt cx="1881962" cy="946189"/>
            </a:xfrm>
          </p:grpSpPr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DC592DC9-B8A6-49F0-B605-CF2306286F6B}"/>
                  </a:ext>
                </a:extLst>
              </p:cNvPr>
              <p:cNvSpPr/>
              <p:nvPr/>
            </p:nvSpPr>
            <p:spPr>
              <a:xfrm>
                <a:off x="5092994" y="1070350"/>
                <a:ext cx="1722475" cy="935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FC5BA404-8AFF-417B-95CE-DBAAD70133DD}"/>
                  </a:ext>
                </a:extLst>
              </p:cNvPr>
              <p:cNvSpPr txBox="1"/>
              <p:nvPr/>
            </p:nvSpPr>
            <p:spPr>
              <a:xfrm>
                <a:off x="5011478" y="1063611"/>
                <a:ext cx="1881962" cy="946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Wendy Marisol Cárdenas Nájera </a:t>
                </a:r>
              </a:p>
              <a:p>
                <a:pPr algn="ctr"/>
                <a:r>
                  <a:rPr lang="pt-BR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Secretaria </a:t>
                </a:r>
              </a:p>
              <a:p>
                <a:pPr algn="ctr"/>
                <a:r>
                  <a:rPr lang="pt-BR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Apoyo Administrativo </a:t>
                </a:r>
              </a:p>
              <a:p>
                <a:pPr algn="ctr"/>
                <a:r>
                  <a:rPr lang="pt-BR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M03025 </a:t>
                </a:r>
              </a:p>
              <a:p>
                <a:pPr algn="ctr"/>
                <a:r>
                  <a:rPr lang="pt-BR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Eventual</a:t>
                </a:r>
                <a:endParaRPr lang="es-MX" sz="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" name="Grupo 42">
              <a:extLst>
                <a:ext uri="{FF2B5EF4-FFF2-40B4-BE49-F238E27FC236}">
                  <a16:creationId xmlns:a16="http://schemas.microsoft.com/office/drawing/2014/main" id="{955430F2-3584-4E69-95F5-3C1186D3953E}"/>
                </a:ext>
              </a:extLst>
            </p:cNvPr>
            <p:cNvGrpSpPr/>
            <p:nvPr/>
          </p:nvGrpSpPr>
          <p:grpSpPr>
            <a:xfrm>
              <a:off x="4470968" y="3429164"/>
              <a:ext cx="760703" cy="421521"/>
              <a:chOff x="5052094" y="1066851"/>
              <a:chExt cx="1796896" cy="995697"/>
            </a:xfrm>
          </p:grpSpPr>
          <p:sp>
            <p:nvSpPr>
              <p:cNvPr id="44" name="Rectángulo 43">
                <a:extLst>
                  <a:ext uri="{FF2B5EF4-FFF2-40B4-BE49-F238E27FC236}">
                    <a16:creationId xmlns:a16="http://schemas.microsoft.com/office/drawing/2014/main" id="{D076DD89-5F03-40DE-B712-7A210E08ADF2}"/>
                  </a:ext>
                </a:extLst>
              </p:cNvPr>
              <p:cNvSpPr/>
              <p:nvPr/>
            </p:nvSpPr>
            <p:spPr>
              <a:xfrm>
                <a:off x="5092994" y="1070350"/>
                <a:ext cx="1722475" cy="935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9F074F7B-9579-49B7-A0FF-CFD7BBE91911}"/>
                  </a:ext>
                </a:extLst>
              </p:cNvPr>
              <p:cNvSpPr txBox="1"/>
              <p:nvPr/>
            </p:nvSpPr>
            <p:spPr>
              <a:xfrm>
                <a:off x="5052094" y="1066851"/>
                <a:ext cx="1796896" cy="995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Apolinar Rodríguez Ramírez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 Responsable de Seguimiento y Control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Jefe de Departamento Estatal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CF34263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Federal</a:t>
                </a:r>
              </a:p>
            </p:txBody>
          </p:sp>
        </p:grpSp>
        <p:grpSp>
          <p:nvGrpSpPr>
            <p:cNvPr id="46" name="Grupo 45">
              <a:extLst>
                <a:ext uri="{FF2B5EF4-FFF2-40B4-BE49-F238E27FC236}">
                  <a16:creationId xmlns:a16="http://schemas.microsoft.com/office/drawing/2014/main" id="{479FD407-2499-48D2-8BEB-F456AE556434}"/>
                </a:ext>
              </a:extLst>
            </p:cNvPr>
            <p:cNvGrpSpPr/>
            <p:nvPr/>
          </p:nvGrpSpPr>
          <p:grpSpPr>
            <a:xfrm>
              <a:off x="4487532" y="3841112"/>
              <a:ext cx="734278" cy="489508"/>
              <a:chOff x="5092994" y="972430"/>
              <a:chExt cx="1734478" cy="1156292"/>
            </a:xfrm>
          </p:grpSpPr>
          <p:sp>
            <p:nvSpPr>
              <p:cNvPr id="47" name="Rectángulo 46">
                <a:extLst>
                  <a:ext uri="{FF2B5EF4-FFF2-40B4-BE49-F238E27FC236}">
                    <a16:creationId xmlns:a16="http://schemas.microsoft.com/office/drawing/2014/main" id="{C0FB049C-3F07-4325-99BB-AF1D87EE4D73}"/>
                  </a:ext>
                </a:extLst>
              </p:cNvPr>
              <p:cNvSpPr/>
              <p:nvPr/>
            </p:nvSpPr>
            <p:spPr>
              <a:xfrm>
                <a:off x="5092994" y="1070350"/>
                <a:ext cx="1722475" cy="935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F04E63E6-D6F9-4A4B-8F4F-DD356AA6734D}"/>
                  </a:ext>
                </a:extLst>
              </p:cNvPr>
              <p:cNvSpPr txBox="1"/>
              <p:nvPr/>
            </p:nvSpPr>
            <p:spPr>
              <a:xfrm>
                <a:off x="5104998" y="972430"/>
                <a:ext cx="1722474" cy="11562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Lorena Borrego Epifanio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Responsable de Concentración de Información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Soporte Administrativo “A”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CF40004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Homologado </a:t>
                </a:r>
              </a:p>
            </p:txBody>
          </p:sp>
        </p:grpSp>
        <p:grpSp>
          <p:nvGrpSpPr>
            <p:cNvPr id="49" name="Grupo 48">
              <a:extLst>
                <a:ext uri="{FF2B5EF4-FFF2-40B4-BE49-F238E27FC236}">
                  <a16:creationId xmlns:a16="http://schemas.microsoft.com/office/drawing/2014/main" id="{6EED7F80-7DEC-4E92-A0D9-CC91D07305E6}"/>
                </a:ext>
              </a:extLst>
            </p:cNvPr>
            <p:cNvGrpSpPr/>
            <p:nvPr/>
          </p:nvGrpSpPr>
          <p:grpSpPr>
            <a:xfrm>
              <a:off x="4453772" y="4341542"/>
              <a:ext cx="796715" cy="437028"/>
              <a:chOff x="5015023" y="1070350"/>
              <a:chExt cx="1881962" cy="1032326"/>
            </a:xfrm>
          </p:grpSpPr>
          <p:sp>
            <p:nvSpPr>
              <p:cNvPr id="50" name="Rectángulo 49">
                <a:extLst>
                  <a:ext uri="{FF2B5EF4-FFF2-40B4-BE49-F238E27FC236}">
                    <a16:creationId xmlns:a16="http://schemas.microsoft.com/office/drawing/2014/main" id="{CEF4BCA8-52D0-4FE5-94B5-44F09D853E7B}"/>
                  </a:ext>
                </a:extLst>
              </p:cNvPr>
              <p:cNvSpPr/>
              <p:nvPr/>
            </p:nvSpPr>
            <p:spPr>
              <a:xfrm>
                <a:off x="5092994" y="1070350"/>
                <a:ext cx="1722475" cy="935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CuadroTexto 50">
                <a:extLst>
                  <a:ext uri="{FF2B5EF4-FFF2-40B4-BE49-F238E27FC236}">
                    <a16:creationId xmlns:a16="http://schemas.microsoft.com/office/drawing/2014/main" id="{1E68F88D-0AF1-4D8B-A431-4D53BA596042}"/>
                  </a:ext>
                </a:extLst>
              </p:cNvPr>
              <p:cNvSpPr txBox="1"/>
              <p:nvPr/>
            </p:nvSpPr>
            <p:spPr>
              <a:xfrm>
                <a:off x="5015023" y="1106980"/>
                <a:ext cx="1881962" cy="995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Laura Araceli Ramírez Pérez Responsable de Seguimiento y Control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Promotor en Salud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M03004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Homologados</a:t>
                </a:r>
              </a:p>
            </p:txBody>
          </p:sp>
        </p:grpSp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D78A2041-8CFF-4350-88D1-96D933EBC784}"/>
                </a:ext>
              </a:extLst>
            </p:cNvPr>
            <p:cNvCxnSpPr>
              <a:cxnSpLocks/>
            </p:cNvCxnSpPr>
            <p:nvPr/>
          </p:nvCxnSpPr>
          <p:spPr>
            <a:xfrm>
              <a:off x="4411011" y="3183914"/>
              <a:ext cx="7576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>
              <a:extLst>
                <a:ext uri="{FF2B5EF4-FFF2-40B4-BE49-F238E27FC236}">
                  <a16:creationId xmlns:a16="http://schemas.microsoft.com/office/drawing/2014/main" id="{6B01DA78-47B8-429D-AF4D-BF88A9AD9FDB}"/>
                </a:ext>
              </a:extLst>
            </p:cNvPr>
            <p:cNvCxnSpPr>
              <a:cxnSpLocks/>
            </p:cNvCxnSpPr>
            <p:nvPr/>
          </p:nvCxnSpPr>
          <p:spPr>
            <a:xfrm>
              <a:off x="4411816" y="3625955"/>
              <a:ext cx="7695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cto 53">
              <a:extLst>
                <a:ext uri="{FF2B5EF4-FFF2-40B4-BE49-F238E27FC236}">
                  <a16:creationId xmlns:a16="http://schemas.microsoft.com/office/drawing/2014/main" id="{6243532A-453A-4464-A00B-7AB3A460F584}"/>
                </a:ext>
              </a:extLst>
            </p:cNvPr>
            <p:cNvCxnSpPr>
              <a:cxnSpLocks/>
            </p:cNvCxnSpPr>
            <p:nvPr/>
          </p:nvCxnSpPr>
          <p:spPr>
            <a:xfrm>
              <a:off x="4411011" y="4059995"/>
              <a:ext cx="8051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>
              <a:extLst>
                <a:ext uri="{FF2B5EF4-FFF2-40B4-BE49-F238E27FC236}">
                  <a16:creationId xmlns:a16="http://schemas.microsoft.com/office/drawing/2014/main" id="{A3306C56-1AE7-4133-BD03-A5DE7F82EFF2}"/>
                </a:ext>
              </a:extLst>
            </p:cNvPr>
            <p:cNvCxnSpPr>
              <a:cxnSpLocks/>
            </p:cNvCxnSpPr>
            <p:nvPr/>
          </p:nvCxnSpPr>
          <p:spPr>
            <a:xfrm>
              <a:off x="4411816" y="4539662"/>
              <a:ext cx="749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5">
              <a:extLst>
                <a:ext uri="{FF2B5EF4-FFF2-40B4-BE49-F238E27FC236}">
                  <a16:creationId xmlns:a16="http://schemas.microsoft.com/office/drawing/2014/main" id="{53A39CF5-14A9-411A-9CC5-75C7072641AC}"/>
                </a:ext>
              </a:extLst>
            </p:cNvPr>
            <p:cNvCxnSpPr>
              <a:cxnSpLocks/>
            </p:cNvCxnSpPr>
            <p:nvPr/>
          </p:nvCxnSpPr>
          <p:spPr>
            <a:xfrm>
              <a:off x="4408782" y="2821530"/>
              <a:ext cx="44253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6">
              <a:extLst>
                <a:ext uri="{FF2B5EF4-FFF2-40B4-BE49-F238E27FC236}">
                  <a16:creationId xmlns:a16="http://schemas.microsoft.com/office/drawing/2014/main" id="{669D4A4F-A8F8-4122-930D-08AA8F897593}"/>
                </a:ext>
              </a:extLst>
            </p:cNvPr>
            <p:cNvCxnSpPr>
              <a:cxnSpLocks/>
            </p:cNvCxnSpPr>
            <p:nvPr/>
          </p:nvCxnSpPr>
          <p:spPr>
            <a:xfrm>
              <a:off x="4851320" y="2721017"/>
              <a:ext cx="0" cy="100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8" name="Grupo 57">
              <a:extLst>
                <a:ext uri="{FF2B5EF4-FFF2-40B4-BE49-F238E27FC236}">
                  <a16:creationId xmlns:a16="http://schemas.microsoft.com/office/drawing/2014/main" id="{8EA3D720-AC23-421A-8173-E091DC73D45B}"/>
                </a:ext>
              </a:extLst>
            </p:cNvPr>
            <p:cNvGrpSpPr/>
            <p:nvPr/>
          </p:nvGrpSpPr>
          <p:grpSpPr>
            <a:xfrm>
              <a:off x="5529439" y="2328072"/>
              <a:ext cx="740282" cy="421521"/>
              <a:chOff x="5092994" y="1066942"/>
              <a:chExt cx="1748659" cy="995695"/>
            </a:xfrm>
          </p:grpSpPr>
          <p:sp>
            <p:nvSpPr>
              <p:cNvPr id="59" name="Rectángulo 58">
                <a:extLst>
                  <a:ext uri="{FF2B5EF4-FFF2-40B4-BE49-F238E27FC236}">
                    <a16:creationId xmlns:a16="http://schemas.microsoft.com/office/drawing/2014/main" id="{2F7C4955-2253-46C9-AA83-858899203253}"/>
                  </a:ext>
                </a:extLst>
              </p:cNvPr>
              <p:cNvSpPr/>
              <p:nvPr/>
            </p:nvSpPr>
            <p:spPr>
              <a:xfrm>
                <a:off x="5092994" y="1070350"/>
                <a:ext cx="1722475" cy="935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CuadroTexto 59">
                <a:extLst>
                  <a:ext uri="{FF2B5EF4-FFF2-40B4-BE49-F238E27FC236}">
                    <a16:creationId xmlns:a16="http://schemas.microsoft.com/office/drawing/2014/main" id="{F6EA6435-073C-4062-A074-F932B00CBA75}"/>
                  </a:ext>
                </a:extLst>
              </p:cNvPr>
              <p:cNvSpPr txBox="1"/>
              <p:nvPr/>
            </p:nvSpPr>
            <p:spPr>
              <a:xfrm>
                <a:off x="5135691" y="1066942"/>
                <a:ext cx="1705962" cy="9956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Uziel Isaí López Tobías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Jefe del Departamento Estatal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Apoyo Administrativo en Salud A3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M03025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Federal </a:t>
                </a:r>
              </a:p>
            </p:txBody>
          </p:sp>
        </p:grpSp>
        <p:cxnSp>
          <p:nvCxnSpPr>
            <p:cNvPr id="61" name="Conector recto 60">
              <a:extLst>
                <a:ext uri="{FF2B5EF4-FFF2-40B4-BE49-F238E27FC236}">
                  <a16:creationId xmlns:a16="http://schemas.microsoft.com/office/drawing/2014/main" id="{45B9EB82-0A35-4B40-93C8-CDF23A42E245}"/>
                </a:ext>
              </a:extLst>
            </p:cNvPr>
            <p:cNvCxnSpPr/>
            <p:nvPr/>
          </p:nvCxnSpPr>
          <p:spPr>
            <a:xfrm>
              <a:off x="5906635" y="2184419"/>
              <a:ext cx="0" cy="1480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1">
              <a:extLst>
                <a:ext uri="{FF2B5EF4-FFF2-40B4-BE49-F238E27FC236}">
                  <a16:creationId xmlns:a16="http://schemas.microsoft.com/office/drawing/2014/main" id="{97E7F31D-8AA7-484B-936E-429EC348D974}"/>
                </a:ext>
              </a:extLst>
            </p:cNvPr>
            <p:cNvCxnSpPr>
              <a:cxnSpLocks/>
            </p:cNvCxnSpPr>
            <p:nvPr/>
          </p:nvCxnSpPr>
          <p:spPr>
            <a:xfrm>
              <a:off x="4411011" y="2821530"/>
              <a:ext cx="0" cy="22204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Grupo 62">
              <a:extLst>
                <a:ext uri="{FF2B5EF4-FFF2-40B4-BE49-F238E27FC236}">
                  <a16:creationId xmlns:a16="http://schemas.microsoft.com/office/drawing/2014/main" id="{7302CC2E-5611-4789-9D45-CACDF9EDB95A}"/>
                </a:ext>
              </a:extLst>
            </p:cNvPr>
            <p:cNvGrpSpPr/>
            <p:nvPr/>
          </p:nvGrpSpPr>
          <p:grpSpPr>
            <a:xfrm>
              <a:off x="7266529" y="3438881"/>
              <a:ext cx="796715" cy="415993"/>
              <a:chOff x="4986467" y="1070350"/>
              <a:chExt cx="1881962" cy="982638"/>
            </a:xfrm>
          </p:grpSpPr>
          <p:sp>
            <p:nvSpPr>
              <p:cNvPr id="64" name="Rectángulo 63">
                <a:extLst>
                  <a:ext uri="{FF2B5EF4-FFF2-40B4-BE49-F238E27FC236}">
                    <a16:creationId xmlns:a16="http://schemas.microsoft.com/office/drawing/2014/main" id="{285E1787-863A-4C03-A1BC-74A30B445013}"/>
                  </a:ext>
                </a:extLst>
              </p:cNvPr>
              <p:cNvSpPr/>
              <p:nvPr/>
            </p:nvSpPr>
            <p:spPr>
              <a:xfrm>
                <a:off x="5092994" y="1070350"/>
                <a:ext cx="1722475" cy="935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CuadroTexto 64">
                <a:extLst>
                  <a:ext uri="{FF2B5EF4-FFF2-40B4-BE49-F238E27FC236}">
                    <a16:creationId xmlns:a16="http://schemas.microsoft.com/office/drawing/2014/main" id="{A396F114-1FF0-41FF-A864-A6E041485B4C}"/>
                  </a:ext>
                </a:extLst>
              </p:cNvPr>
              <p:cNvSpPr txBox="1"/>
              <p:nvPr/>
            </p:nvSpPr>
            <p:spPr>
              <a:xfrm>
                <a:off x="4986467" y="1106799"/>
                <a:ext cx="1881962" cy="946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Jesús Corral Martínez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Soporte Técnico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Apoyo Administrativo en Salud A6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M03020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Federal </a:t>
                </a:r>
              </a:p>
            </p:txBody>
          </p:sp>
        </p:grpSp>
        <p:grpSp>
          <p:nvGrpSpPr>
            <p:cNvPr id="66" name="Grupo 65">
              <a:extLst>
                <a:ext uri="{FF2B5EF4-FFF2-40B4-BE49-F238E27FC236}">
                  <a16:creationId xmlns:a16="http://schemas.microsoft.com/office/drawing/2014/main" id="{2C55DE0A-852B-4701-87C5-F4606398062E}"/>
                </a:ext>
              </a:extLst>
            </p:cNvPr>
            <p:cNvGrpSpPr/>
            <p:nvPr/>
          </p:nvGrpSpPr>
          <p:grpSpPr>
            <a:xfrm>
              <a:off x="7317668" y="3870331"/>
              <a:ext cx="729197" cy="421520"/>
              <a:chOff x="5092994" y="1018394"/>
              <a:chExt cx="1722475" cy="995696"/>
            </a:xfrm>
          </p:grpSpPr>
          <p:sp>
            <p:nvSpPr>
              <p:cNvPr id="67" name="Rectángulo 66">
                <a:extLst>
                  <a:ext uri="{FF2B5EF4-FFF2-40B4-BE49-F238E27FC236}">
                    <a16:creationId xmlns:a16="http://schemas.microsoft.com/office/drawing/2014/main" id="{42E06B04-DD59-4E58-9AAE-0F3036E16B9D}"/>
                  </a:ext>
                </a:extLst>
              </p:cNvPr>
              <p:cNvSpPr/>
              <p:nvPr/>
            </p:nvSpPr>
            <p:spPr>
              <a:xfrm>
                <a:off x="5092994" y="1070350"/>
                <a:ext cx="1722475" cy="935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CuadroTexto 67">
                <a:extLst>
                  <a:ext uri="{FF2B5EF4-FFF2-40B4-BE49-F238E27FC236}">
                    <a16:creationId xmlns:a16="http://schemas.microsoft.com/office/drawing/2014/main" id="{F846DEE1-AA11-4282-A35F-B7C60F8BF2C1}"/>
                  </a:ext>
                </a:extLst>
              </p:cNvPr>
              <p:cNvSpPr txBox="1"/>
              <p:nvPr/>
            </p:nvSpPr>
            <p:spPr>
              <a:xfrm>
                <a:off x="5124572" y="1018394"/>
                <a:ext cx="1659317" cy="995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Marcela Guillermo Arriaga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Soporte Técnico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Jefe de Departamento Estatal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CF34263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Federal </a:t>
                </a:r>
              </a:p>
            </p:txBody>
          </p:sp>
        </p:grpSp>
        <p:cxnSp>
          <p:nvCxnSpPr>
            <p:cNvPr id="69" name="Conector recto 68">
              <a:extLst>
                <a:ext uri="{FF2B5EF4-FFF2-40B4-BE49-F238E27FC236}">
                  <a16:creationId xmlns:a16="http://schemas.microsoft.com/office/drawing/2014/main" id="{82FA9344-0CBB-434F-9CD5-5B8802D906C4}"/>
                </a:ext>
              </a:extLst>
            </p:cNvPr>
            <p:cNvCxnSpPr/>
            <p:nvPr/>
          </p:nvCxnSpPr>
          <p:spPr>
            <a:xfrm>
              <a:off x="8040490" y="3641962"/>
              <a:ext cx="8572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>
              <a:extLst>
                <a:ext uri="{FF2B5EF4-FFF2-40B4-BE49-F238E27FC236}">
                  <a16:creationId xmlns:a16="http://schemas.microsoft.com/office/drawing/2014/main" id="{BEDA0DFE-1E76-479B-99EF-D80091AC521F}"/>
                </a:ext>
              </a:extLst>
            </p:cNvPr>
            <p:cNvCxnSpPr>
              <a:cxnSpLocks/>
            </p:cNvCxnSpPr>
            <p:nvPr/>
          </p:nvCxnSpPr>
          <p:spPr>
            <a:xfrm>
              <a:off x="8050377" y="4085866"/>
              <a:ext cx="7863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>
              <a:extLst>
                <a:ext uri="{FF2B5EF4-FFF2-40B4-BE49-F238E27FC236}">
                  <a16:creationId xmlns:a16="http://schemas.microsoft.com/office/drawing/2014/main" id="{D6BE20CC-EB14-4E55-A805-FFA7967B7207}"/>
                </a:ext>
              </a:extLst>
            </p:cNvPr>
            <p:cNvCxnSpPr>
              <a:cxnSpLocks/>
              <a:endCxn id="33" idx="0"/>
            </p:cNvCxnSpPr>
            <p:nvPr/>
          </p:nvCxnSpPr>
          <p:spPr>
            <a:xfrm>
              <a:off x="4857236" y="2187814"/>
              <a:ext cx="2157" cy="1374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>
              <a:extLst>
                <a:ext uri="{FF2B5EF4-FFF2-40B4-BE49-F238E27FC236}">
                  <a16:creationId xmlns:a16="http://schemas.microsoft.com/office/drawing/2014/main" id="{359FBE5A-9D88-4CF2-AAB1-98A7055FA59E}"/>
                </a:ext>
              </a:extLst>
            </p:cNvPr>
            <p:cNvCxnSpPr>
              <a:cxnSpLocks/>
            </p:cNvCxnSpPr>
            <p:nvPr/>
          </p:nvCxnSpPr>
          <p:spPr>
            <a:xfrm>
              <a:off x="6409405" y="2821530"/>
              <a:ext cx="0" cy="1311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cto 72">
              <a:extLst>
                <a:ext uri="{FF2B5EF4-FFF2-40B4-BE49-F238E27FC236}">
                  <a16:creationId xmlns:a16="http://schemas.microsoft.com/office/drawing/2014/main" id="{43D607DD-1154-4D41-A0EA-1466930ECCDD}"/>
                </a:ext>
              </a:extLst>
            </p:cNvPr>
            <p:cNvCxnSpPr>
              <a:cxnSpLocks/>
            </p:cNvCxnSpPr>
            <p:nvPr/>
          </p:nvCxnSpPr>
          <p:spPr>
            <a:xfrm>
              <a:off x="4408783" y="5041950"/>
              <a:ext cx="742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>
              <a:extLst>
                <a:ext uri="{FF2B5EF4-FFF2-40B4-BE49-F238E27FC236}">
                  <a16:creationId xmlns:a16="http://schemas.microsoft.com/office/drawing/2014/main" id="{26504209-BB9A-4725-BD32-CFB9967C1BB3}"/>
                </a:ext>
              </a:extLst>
            </p:cNvPr>
            <p:cNvCxnSpPr>
              <a:cxnSpLocks/>
            </p:cNvCxnSpPr>
            <p:nvPr/>
          </p:nvCxnSpPr>
          <p:spPr>
            <a:xfrm>
              <a:off x="8129011" y="2822142"/>
              <a:ext cx="0" cy="12621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Grupo 74">
              <a:extLst>
                <a:ext uri="{FF2B5EF4-FFF2-40B4-BE49-F238E27FC236}">
                  <a16:creationId xmlns:a16="http://schemas.microsoft.com/office/drawing/2014/main" id="{BFF6AC34-D1D7-49BB-948B-F1A81B22868A}"/>
                </a:ext>
              </a:extLst>
            </p:cNvPr>
            <p:cNvGrpSpPr/>
            <p:nvPr/>
          </p:nvGrpSpPr>
          <p:grpSpPr>
            <a:xfrm>
              <a:off x="5510150" y="4862567"/>
              <a:ext cx="796715" cy="421520"/>
              <a:chOff x="5050471" y="1022585"/>
              <a:chExt cx="1881962" cy="995696"/>
            </a:xfrm>
          </p:grpSpPr>
          <p:sp>
            <p:nvSpPr>
              <p:cNvPr id="76" name="Rectángulo 75">
                <a:extLst>
                  <a:ext uri="{FF2B5EF4-FFF2-40B4-BE49-F238E27FC236}">
                    <a16:creationId xmlns:a16="http://schemas.microsoft.com/office/drawing/2014/main" id="{3A6BC79B-B65F-45E4-B45E-B98DC317E2EF}"/>
                  </a:ext>
                </a:extLst>
              </p:cNvPr>
              <p:cNvSpPr/>
              <p:nvPr/>
            </p:nvSpPr>
            <p:spPr>
              <a:xfrm>
                <a:off x="5092994" y="1070350"/>
                <a:ext cx="1722475" cy="935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" name="CuadroTexto 76">
                <a:extLst>
                  <a:ext uri="{FF2B5EF4-FFF2-40B4-BE49-F238E27FC236}">
                    <a16:creationId xmlns:a16="http://schemas.microsoft.com/office/drawing/2014/main" id="{F6595E42-1F7C-4B93-BC45-307CAC05215D}"/>
                  </a:ext>
                </a:extLst>
              </p:cNvPr>
              <p:cNvSpPr txBox="1"/>
              <p:nvPr/>
            </p:nvSpPr>
            <p:spPr>
              <a:xfrm>
                <a:off x="5050471" y="1022585"/>
                <a:ext cx="1881962" cy="995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Ma. De la Luz Pintor Gómez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Secretaria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Apoyo Administrativo en Salud A5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M03021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Homologados</a:t>
                </a:r>
                <a:endParaRPr lang="es-MX" sz="500" dirty="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8" name="Grupo 77">
              <a:extLst>
                <a:ext uri="{FF2B5EF4-FFF2-40B4-BE49-F238E27FC236}">
                  <a16:creationId xmlns:a16="http://schemas.microsoft.com/office/drawing/2014/main" id="{0BEAE75B-4EDC-4929-B962-41152DC15332}"/>
                </a:ext>
              </a:extLst>
            </p:cNvPr>
            <p:cNvGrpSpPr/>
            <p:nvPr/>
          </p:nvGrpSpPr>
          <p:grpSpPr>
            <a:xfrm>
              <a:off x="5500157" y="2971325"/>
              <a:ext cx="796715" cy="421521"/>
              <a:chOff x="5023320" y="1063861"/>
              <a:chExt cx="1881962" cy="995697"/>
            </a:xfrm>
          </p:grpSpPr>
          <p:sp>
            <p:nvSpPr>
              <p:cNvPr id="79" name="Rectángulo 78">
                <a:extLst>
                  <a:ext uri="{FF2B5EF4-FFF2-40B4-BE49-F238E27FC236}">
                    <a16:creationId xmlns:a16="http://schemas.microsoft.com/office/drawing/2014/main" id="{0AADED24-3725-46E3-8177-C8348B2BC016}"/>
                  </a:ext>
                </a:extLst>
              </p:cNvPr>
              <p:cNvSpPr/>
              <p:nvPr/>
            </p:nvSpPr>
            <p:spPr>
              <a:xfrm>
                <a:off x="5092994" y="1070350"/>
                <a:ext cx="1722475" cy="935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" name="CuadroTexto 79">
                <a:extLst>
                  <a:ext uri="{FF2B5EF4-FFF2-40B4-BE49-F238E27FC236}">
                    <a16:creationId xmlns:a16="http://schemas.microsoft.com/office/drawing/2014/main" id="{9B880E4D-E4FD-4D0C-B767-5E0CBA862D67}"/>
                  </a:ext>
                </a:extLst>
              </p:cNvPr>
              <p:cNvSpPr txBox="1"/>
              <p:nvPr/>
            </p:nvSpPr>
            <p:spPr>
              <a:xfrm>
                <a:off x="5023320" y="1063861"/>
                <a:ext cx="1881962" cy="995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David Alejandro Carranza Rodríguez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Responsable del SINERHIAS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Apoyo Administrativo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M03025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Eventual</a:t>
                </a:r>
              </a:p>
            </p:txBody>
          </p:sp>
        </p:grpSp>
        <p:grpSp>
          <p:nvGrpSpPr>
            <p:cNvPr id="81" name="Grupo 80">
              <a:extLst>
                <a:ext uri="{FF2B5EF4-FFF2-40B4-BE49-F238E27FC236}">
                  <a16:creationId xmlns:a16="http://schemas.microsoft.com/office/drawing/2014/main" id="{33E70BC4-D53A-4AFD-A751-86B4A485899F}"/>
                </a:ext>
              </a:extLst>
            </p:cNvPr>
            <p:cNvGrpSpPr/>
            <p:nvPr/>
          </p:nvGrpSpPr>
          <p:grpSpPr>
            <a:xfrm>
              <a:off x="5496646" y="3430643"/>
              <a:ext cx="796715" cy="402915"/>
              <a:chOff x="5015023" y="1070350"/>
              <a:chExt cx="1881962" cy="951751"/>
            </a:xfrm>
          </p:grpSpPr>
          <p:sp>
            <p:nvSpPr>
              <p:cNvPr id="82" name="Rectángulo 81">
                <a:extLst>
                  <a:ext uri="{FF2B5EF4-FFF2-40B4-BE49-F238E27FC236}">
                    <a16:creationId xmlns:a16="http://schemas.microsoft.com/office/drawing/2014/main" id="{DEB6B9AB-082C-4A48-BFFD-D80BF5FB10B8}"/>
                  </a:ext>
                </a:extLst>
              </p:cNvPr>
              <p:cNvSpPr/>
              <p:nvPr/>
            </p:nvSpPr>
            <p:spPr>
              <a:xfrm>
                <a:off x="5092994" y="1070350"/>
                <a:ext cx="1722475" cy="935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B2B2EEDE-01FD-4E15-B210-FD78DA62C794}"/>
                  </a:ext>
                </a:extLst>
              </p:cNvPr>
              <p:cNvSpPr txBox="1"/>
              <p:nvPr/>
            </p:nvSpPr>
            <p:spPr>
              <a:xfrm>
                <a:off x="5015023" y="1075909"/>
                <a:ext cx="1881962" cy="9461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Gerardo Antonio Nieto Martínez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Responsable del SEED e IRIS Apoyo Administrativo en Salud A7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M03019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Federal </a:t>
                </a:r>
              </a:p>
            </p:txBody>
          </p:sp>
        </p:grpSp>
        <p:grpSp>
          <p:nvGrpSpPr>
            <p:cNvPr id="84" name="Grupo 83">
              <a:extLst>
                <a:ext uri="{FF2B5EF4-FFF2-40B4-BE49-F238E27FC236}">
                  <a16:creationId xmlns:a16="http://schemas.microsoft.com/office/drawing/2014/main" id="{D658B22B-E322-442A-AC6D-CCD0289151D7}"/>
                </a:ext>
              </a:extLst>
            </p:cNvPr>
            <p:cNvGrpSpPr/>
            <p:nvPr/>
          </p:nvGrpSpPr>
          <p:grpSpPr>
            <a:xfrm>
              <a:off x="5500218" y="3936896"/>
              <a:ext cx="796715" cy="406882"/>
              <a:chOff x="5025237" y="1070350"/>
              <a:chExt cx="1881962" cy="961119"/>
            </a:xfrm>
          </p:grpSpPr>
          <p:sp>
            <p:nvSpPr>
              <p:cNvPr id="85" name="Rectángulo 84">
                <a:extLst>
                  <a:ext uri="{FF2B5EF4-FFF2-40B4-BE49-F238E27FC236}">
                    <a16:creationId xmlns:a16="http://schemas.microsoft.com/office/drawing/2014/main" id="{ABD42482-DCF7-4F49-87E7-FA5E88AC2BEA}"/>
                  </a:ext>
                </a:extLst>
              </p:cNvPr>
              <p:cNvSpPr/>
              <p:nvPr/>
            </p:nvSpPr>
            <p:spPr>
              <a:xfrm>
                <a:off x="5092994" y="1070350"/>
                <a:ext cx="1722475" cy="935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" name="CuadroTexto 85">
                <a:extLst>
                  <a:ext uri="{FF2B5EF4-FFF2-40B4-BE49-F238E27FC236}">
                    <a16:creationId xmlns:a16="http://schemas.microsoft.com/office/drawing/2014/main" id="{574BEE6D-C6ED-472C-9E00-957577D24A1F}"/>
                  </a:ext>
                </a:extLst>
              </p:cNvPr>
              <p:cNvSpPr txBox="1"/>
              <p:nvPr/>
            </p:nvSpPr>
            <p:spPr>
              <a:xfrm>
                <a:off x="5025237" y="1085279"/>
                <a:ext cx="1881962" cy="9461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Carlos Amador García Rodríguez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Auxiliar en SEED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Apoyo Administrativo en Salud A5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M03021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Federal</a:t>
                </a:r>
                <a:endParaRPr lang="es-MX" sz="500" dirty="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87" name="Grupo 86">
              <a:extLst>
                <a:ext uri="{FF2B5EF4-FFF2-40B4-BE49-F238E27FC236}">
                  <a16:creationId xmlns:a16="http://schemas.microsoft.com/office/drawing/2014/main" id="{C21ED873-E14B-4A58-A2B9-7528C5ADE166}"/>
                </a:ext>
              </a:extLst>
            </p:cNvPr>
            <p:cNvGrpSpPr/>
            <p:nvPr/>
          </p:nvGrpSpPr>
          <p:grpSpPr>
            <a:xfrm>
              <a:off x="5499396" y="4392878"/>
              <a:ext cx="796715" cy="421521"/>
              <a:chOff x="5025070" y="1063277"/>
              <a:chExt cx="1881962" cy="995697"/>
            </a:xfrm>
          </p:grpSpPr>
          <p:sp>
            <p:nvSpPr>
              <p:cNvPr id="88" name="Rectángulo 87">
                <a:extLst>
                  <a:ext uri="{FF2B5EF4-FFF2-40B4-BE49-F238E27FC236}">
                    <a16:creationId xmlns:a16="http://schemas.microsoft.com/office/drawing/2014/main" id="{671A23EF-62CA-4811-882F-5417F9CF453F}"/>
                  </a:ext>
                </a:extLst>
              </p:cNvPr>
              <p:cNvSpPr/>
              <p:nvPr/>
            </p:nvSpPr>
            <p:spPr>
              <a:xfrm>
                <a:off x="5092994" y="1070350"/>
                <a:ext cx="1722475" cy="935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9B4661F9-A0FE-41E9-AC66-5CC355C4A271}"/>
                  </a:ext>
                </a:extLst>
              </p:cNvPr>
              <p:cNvSpPr txBox="1"/>
              <p:nvPr/>
            </p:nvSpPr>
            <p:spPr>
              <a:xfrm>
                <a:off x="5025070" y="1063277"/>
                <a:ext cx="1881962" cy="995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Carlos Efraín Treviño Siller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 Responsable del SINAC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Apoyo Administrativo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 M03025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Eventual</a:t>
                </a:r>
              </a:p>
            </p:txBody>
          </p:sp>
        </p:grpSp>
        <p:cxnSp>
          <p:nvCxnSpPr>
            <p:cNvPr id="90" name="Conector recto 89">
              <a:extLst>
                <a:ext uri="{FF2B5EF4-FFF2-40B4-BE49-F238E27FC236}">
                  <a16:creationId xmlns:a16="http://schemas.microsoft.com/office/drawing/2014/main" id="{5CB60271-2D1F-45BA-9CF9-F94E02E7CF19}"/>
                </a:ext>
              </a:extLst>
            </p:cNvPr>
            <p:cNvCxnSpPr/>
            <p:nvPr/>
          </p:nvCxnSpPr>
          <p:spPr>
            <a:xfrm>
              <a:off x="5446400" y="3142322"/>
              <a:ext cx="8572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ector recto 90">
              <a:extLst>
                <a:ext uri="{FF2B5EF4-FFF2-40B4-BE49-F238E27FC236}">
                  <a16:creationId xmlns:a16="http://schemas.microsoft.com/office/drawing/2014/main" id="{703A571B-3F2C-425F-9C47-FDD49CE51BF1}"/>
                </a:ext>
              </a:extLst>
            </p:cNvPr>
            <p:cNvCxnSpPr>
              <a:cxnSpLocks/>
            </p:cNvCxnSpPr>
            <p:nvPr/>
          </p:nvCxnSpPr>
          <p:spPr>
            <a:xfrm>
              <a:off x="5447672" y="3643124"/>
              <a:ext cx="8614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ector recto 91">
              <a:extLst>
                <a:ext uri="{FF2B5EF4-FFF2-40B4-BE49-F238E27FC236}">
                  <a16:creationId xmlns:a16="http://schemas.microsoft.com/office/drawing/2014/main" id="{7E2F6B7F-5FDF-4784-BABE-D526B32171A3}"/>
                </a:ext>
              </a:extLst>
            </p:cNvPr>
            <p:cNvCxnSpPr>
              <a:cxnSpLocks/>
            </p:cNvCxnSpPr>
            <p:nvPr/>
          </p:nvCxnSpPr>
          <p:spPr>
            <a:xfrm>
              <a:off x="5454991" y="4598101"/>
              <a:ext cx="771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ector recto 92">
              <a:extLst>
                <a:ext uri="{FF2B5EF4-FFF2-40B4-BE49-F238E27FC236}">
                  <a16:creationId xmlns:a16="http://schemas.microsoft.com/office/drawing/2014/main" id="{ADC6A70C-76FB-47B2-9E60-8F512B994DAF}"/>
                </a:ext>
              </a:extLst>
            </p:cNvPr>
            <p:cNvCxnSpPr/>
            <p:nvPr/>
          </p:nvCxnSpPr>
          <p:spPr>
            <a:xfrm>
              <a:off x="5448287" y="2830618"/>
              <a:ext cx="44446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ector recto 93">
              <a:extLst>
                <a:ext uri="{FF2B5EF4-FFF2-40B4-BE49-F238E27FC236}">
                  <a16:creationId xmlns:a16="http://schemas.microsoft.com/office/drawing/2014/main" id="{131D27C4-B86E-40DE-842F-8871BA8AE0B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95004" y="2727644"/>
              <a:ext cx="133" cy="1044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ector recto 94">
              <a:extLst>
                <a:ext uri="{FF2B5EF4-FFF2-40B4-BE49-F238E27FC236}">
                  <a16:creationId xmlns:a16="http://schemas.microsoft.com/office/drawing/2014/main" id="{F6E3A7B2-BEEC-4A8D-910A-7F20EA2637E7}"/>
                </a:ext>
              </a:extLst>
            </p:cNvPr>
            <p:cNvCxnSpPr>
              <a:cxnSpLocks/>
            </p:cNvCxnSpPr>
            <p:nvPr/>
          </p:nvCxnSpPr>
          <p:spPr>
            <a:xfrm>
              <a:off x="5449041" y="2830618"/>
              <a:ext cx="5950" cy="32355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ector recto 95">
              <a:extLst>
                <a:ext uri="{FF2B5EF4-FFF2-40B4-BE49-F238E27FC236}">
                  <a16:creationId xmlns:a16="http://schemas.microsoft.com/office/drawing/2014/main" id="{D510C90F-2F5F-4D2F-91EF-F2D784A7899F}"/>
                </a:ext>
              </a:extLst>
            </p:cNvPr>
            <p:cNvCxnSpPr>
              <a:cxnSpLocks/>
            </p:cNvCxnSpPr>
            <p:nvPr/>
          </p:nvCxnSpPr>
          <p:spPr>
            <a:xfrm>
              <a:off x="5454991" y="5093886"/>
              <a:ext cx="7190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7" name="Grupo 96">
              <a:extLst>
                <a:ext uri="{FF2B5EF4-FFF2-40B4-BE49-F238E27FC236}">
                  <a16:creationId xmlns:a16="http://schemas.microsoft.com/office/drawing/2014/main" id="{9185F7F0-65FF-4720-AEC8-CEAA51479AFB}"/>
                </a:ext>
              </a:extLst>
            </p:cNvPr>
            <p:cNvGrpSpPr/>
            <p:nvPr/>
          </p:nvGrpSpPr>
          <p:grpSpPr>
            <a:xfrm>
              <a:off x="5497248" y="5339912"/>
              <a:ext cx="791002" cy="465169"/>
              <a:chOff x="5015560" y="966796"/>
              <a:chExt cx="1868468" cy="1098801"/>
            </a:xfrm>
          </p:grpSpPr>
          <p:sp>
            <p:nvSpPr>
              <p:cNvPr id="98" name="Rectángulo 97">
                <a:extLst>
                  <a:ext uri="{FF2B5EF4-FFF2-40B4-BE49-F238E27FC236}">
                    <a16:creationId xmlns:a16="http://schemas.microsoft.com/office/drawing/2014/main" id="{7DEC1702-5C26-4AA2-8376-70B55EB3F82D}"/>
                  </a:ext>
                </a:extLst>
              </p:cNvPr>
              <p:cNvSpPr/>
              <p:nvPr/>
            </p:nvSpPr>
            <p:spPr>
              <a:xfrm>
                <a:off x="5092994" y="1070350"/>
                <a:ext cx="1722475" cy="935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0DABA0D7-CDBA-4067-B1E6-761EA84406EE}"/>
                  </a:ext>
                </a:extLst>
              </p:cNvPr>
              <p:cNvSpPr txBox="1"/>
              <p:nvPr/>
            </p:nvSpPr>
            <p:spPr>
              <a:xfrm>
                <a:off x="5015560" y="966796"/>
                <a:ext cx="1868468" cy="1098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Myrna Mireya Aguirre Martínez Responsable del SIS, Lesiones y Causas de Violencia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Jefe de Estadística y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Archivo Clínico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M02057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Federal </a:t>
                </a:r>
                <a:endParaRPr lang="es-MX" sz="500" dirty="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00" name="Conector recto 99">
              <a:extLst>
                <a:ext uri="{FF2B5EF4-FFF2-40B4-BE49-F238E27FC236}">
                  <a16:creationId xmlns:a16="http://schemas.microsoft.com/office/drawing/2014/main" id="{5BDBE99B-47F2-46E3-9112-B6401FD59C23}"/>
                </a:ext>
              </a:extLst>
            </p:cNvPr>
            <p:cNvCxnSpPr>
              <a:cxnSpLocks/>
            </p:cNvCxnSpPr>
            <p:nvPr/>
          </p:nvCxnSpPr>
          <p:spPr>
            <a:xfrm>
              <a:off x="5454991" y="5591319"/>
              <a:ext cx="7466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1" name="Grupo 100">
              <a:extLst>
                <a:ext uri="{FF2B5EF4-FFF2-40B4-BE49-F238E27FC236}">
                  <a16:creationId xmlns:a16="http://schemas.microsoft.com/office/drawing/2014/main" id="{02AE7B6B-ED06-4E1F-86D8-A58695EFF239}"/>
                </a:ext>
              </a:extLst>
            </p:cNvPr>
            <p:cNvGrpSpPr/>
            <p:nvPr/>
          </p:nvGrpSpPr>
          <p:grpSpPr>
            <a:xfrm>
              <a:off x="5508278" y="5860904"/>
              <a:ext cx="796715" cy="421521"/>
              <a:chOff x="5032816" y="1035909"/>
              <a:chExt cx="1881962" cy="995697"/>
            </a:xfrm>
          </p:grpSpPr>
          <p:sp>
            <p:nvSpPr>
              <p:cNvPr id="102" name="Rectángulo 101">
                <a:extLst>
                  <a:ext uri="{FF2B5EF4-FFF2-40B4-BE49-F238E27FC236}">
                    <a16:creationId xmlns:a16="http://schemas.microsoft.com/office/drawing/2014/main" id="{AE3AE318-2CEC-4192-B1B3-6E20F98F6F45}"/>
                  </a:ext>
                </a:extLst>
              </p:cNvPr>
              <p:cNvSpPr/>
              <p:nvPr/>
            </p:nvSpPr>
            <p:spPr>
              <a:xfrm>
                <a:off x="5092994" y="1070350"/>
                <a:ext cx="1722475" cy="935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" name="CuadroTexto 102">
                <a:extLst>
                  <a:ext uri="{FF2B5EF4-FFF2-40B4-BE49-F238E27FC236}">
                    <a16:creationId xmlns:a16="http://schemas.microsoft.com/office/drawing/2014/main" id="{80C4F819-B0B6-4CBF-95AA-B005968EB76B}"/>
                  </a:ext>
                </a:extLst>
              </p:cNvPr>
              <p:cNvSpPr txBox="1"/>
              <p:nvPr/>
            </p:nvSpPr>
            <p:spPr>
              <a:xfrm>
                <a:off x="5032816" y="1035909"/>
                <a:ext cx="1881962" cy="995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Virginia Adriana Alvarado Cantú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Responsable del SINBA, SEUL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Apoyo Administrativo en Salud A6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M03020 </a:t>
                </a:r>
              </a:p>
              <a:p>
                <a:pPr algn="ctr"/>
                <a:r>
                  <a:rPr lang="es-MX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homologados </a:t>
                </a:r>
              </a:p>
            </p:txBody>
          </p:sp>
        </p:grpSp>
        <p:cxnSp>
          <p:nvCxnSpPr>
            <p:cNvPr id="104" name="Conector recto 103">
              <a:extLst>
                <a:ext uri="{FF2B5EF4-FFF2-40B4-BE49-F238E27FC236}">
                  <a16:creationId xmlns:a16="http://schemas.microsoft.com/office/drawing/2014/main" id="{A1794523-FC0D-4625-96AA-3F452445B101}"/>
                </a:ext>
              </a:extLst>
            </p:cNvPr>
            <p:cNvCxnSpPr>
              <a:cxnSpLocks/>
            </p:cNvCxnSpPr>
            <p:nvPr/>
          </p:nvCxnSpPr>
          <p:spPr>
            <a:xfrm>
              <a:off x="5454991" y="6066200"/>
              <a:ext cx="7876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ector recto 104">
              <a:extLst>
                <a:ext uri="{FF2B5EF4-FFF2-40B4-BE49-F238E27FC236}">
                  <a16:creationId xmlns:a16="http://schemas.microsoft.com/office/drawing/2014/main" id="{FDC566CB-2482-4AAE-B7D4-7C1A9EBE98CE}"/>
                </a:ext>
              </a:extLst>
            </p:cNvPr>
            <p:cNvCxnSpPr>
              <a:cxnSpLocks/>
              <a:endCxn id="85" idx="0"/>
            </p:cNvCxnSpPr>
            <p:nvPr/>
          </p:nvCxnSpPr>
          <p:spPr>
            <a:xfrm>
              <a:off x="5892750" y="3829434"/>
              <a:ext cx="751" cy="1074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4 CuadroTexto">
            <a:extLst>
              <a:ext uri="{FF2B5EF4-FFF2-40B4-BE49-F238E27FC236}">
                <a16:creationId xmlns:a16="http://schemas.microsoft.com/office/drawing/2014/main" id="{EE66AEF8-E7EF-4120-B9B5-F540F01E26A5}"/>
              </a:ext>
            </a:extLst>
          </p:cNvPr>
          <p:cNvSpPr txBox="1"/>
          <p:nvPr/>
        </p:nvSpPr>
        <p:spPr>
          <a:xfrm flipH="1">
            <a:off x="4214785" y="90274"/>
            <a:ext cx="2881300" cy="400081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Unidad de Planeación</a:t>
            </a:r>
          </a:p>
        </p:txBody>
      </p:sp>
      <p:pic>
        <p:nvPicPr>
          <p:cNvPr id="112" name="Imagen 2">
            <a:extLst>
              <a:ext uri="{FF2B5EF4-FFF2-40B4-BE49-F238E27FC236}">
                <a16:creationId xmlns:a16="http://schemas.microsoft.com/office/drawing/2014/main" id="{138C0D79-5F22-4CC8-97CB-9720A1E1199A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58"/>
          <a:stretch/>
        </p:blipFill>
        <p:spPr bwMode="auto">
          <a:xfrm>
            <a:off x="0" y="157150"/>
            <a:ext cx="3032374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" name="Imagen 105">
            <a:extLst>
              <a:ext uri="{FF2B5EF4-FFF2-40B4-BE49-F238E27FC236}">
                <a16:creationId xmlns:a16="http://schemas.microsoft.com/office/drawing/2014/main" id="{EC1AB462-C9CD-4DE1-A6C6-6244A120D3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9340" y="90200"/>
            <a:ext cx="2341067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48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upo 27">
            <a:extLst>
              <a:ext uri="{FF2B5EF4-FFF2-40B4-BE49-F238E27FC236}">
                <a16:creationId xmlns:a16="http://schemas.microsoft.com/office/drawing/2014/main" id="{4F8388D4-CF8D-4D52-AB4D-C5DD9405BE23}"/>
              </a:ext>
            </a:extLst>
          </p:cNvPr>
          <p:cNvGrpSpPr/>
          <p:nvPr/>
        </p:nvGrpSpPr>
        <p:grpSpPr>
          <a:xfrm>
            <a:off x="3032374" y="1031494"/>
            <a:ext cx="5671354" cy="5511874"/>
            <a:chOff x="3200400" y="350232"/>
            <a:chExt cx="5671354" cy="5511874"/>
          </a:xfrm>
        </p:grpSpPr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id="{92D4CBEF-3A3D-CD74-6B79-F8D192EF6AA6}"/>
                </a:ext>
              </a:extLst>
            </p:cNvPr>
            <p:cNvSpPr/>
            <p:nvPr/>
          </p:nvSpPr>
          <p:spPr>
            <a:xfrm>
              <a:off x="3414217" y="1703898"/>
              <a:ext cx="1486792" cy="8647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E99D1D6-A9BE-BCE0-E809-9A4C557E5842}"/>
                </a:ext>
              </a:extLst>
            </p:cNvPr>
            <p:cNvSpPr/>
            <p:nvPr/>
          </p:nvSpPr>
          <p:spPr>
            <a:xfrm>
              <a:off x="3411696" y="2753541"/>
              <a:ext cx="1486792" cy="8647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9CA688AA-32B0-5DE8-2B89-C3B8E3448075}"/>
                </a:ext>
              </a:extLst>
            </p:cNvPr>
            <p:cNvSpPr/>
            <p:nvPr/>
          </p:nvSpPr>
          <p:spPr>
            <a:xfrm>
              <a:off x="3403159" y="3814958"/>
              <a:ext cx="1486792" cy="8647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10658D33-BE2B-4FDC-3C9F-FD6363B862D4}"/>
                </a:ext>
              </a:extLst>
            </p:cNvPr>
            <p:cNvSpPr/>
            <p:nvPr/>
          </p:nvSpPr>
          <p:spPr>
            <a:xfrm>
              <a:off x="7076331" y="1683266"/>
              <a:ext cx="1486792" cy="8647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" name="Conector recto 5">
              <a:extLst>
                <a:ext uri="{FF2B5EF4-FFF2-40B4-BE49-F238E27FC236}">
                  <a16:creationId xmlns:a16="http://schemas.microsoft.com/office/drawing/2014/main" id="{142231CE-32B5-61CA-55B5-CA9E0C0E02E0}"/>
                </a:ext>
              </a:extLst>
            </p:cNvPr>
            <p:cNvCxnSpPr>
              <a:cxnSpLocks/>
            </p:cNvCxnSpPr>
            <p:nvPr/>
          </p:nvCxnSpPr>
          <p:spPr>
            <a:xfrm>
              <a:off x="3200400" y="1371600"/>
              <a:ext cx="0" cy="304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>
              <a:extLst>
                <a:ext uri="{FF2B5EF4-FFF2-40B4-BE49-F238E27FC236}">
                  <a16:creationId xmlns:a16="http://schemas.microsoft.com/office/drawing/2014/main" id="{9B168985-41DA-AA26-F8C9-4A76FFBE1786}"/>
                </a:ext>
              </a:extLst>
            </p:cNvPr>
            <p:cNvCxnSpPr>
              <a:cxnSpLocks/>
            </p:cNvCxnSpPr>
            <p:nvPr/>
          </p:nvCxnSpPr>
          <p:spPr>
            <a:xfrm>
              <a:off x="3200400" y="4419600"/>
              <a:ext cx="21129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F0F6DEA0-70C4-E704-96D9-EEF35B6A0356}"/>
                </a:ext>
              </a:extLst>
            </p:cNvPr>
            <p:cNvCxnSpPr>
              <a:cxnSpLocks/>
            </p:cNvCxnSpPr>
            <p:nvPr/>
          </p:nvCxnSpPr>
          <p:spPr>
            <a:xfrm>
              <a:off x="3200401" y="1371600"/>
              <a:ext cx="4640719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337E1A32-62DD-4DEE-2A38-A2A6D214B841}"/>
                </a:ext>
              </a:extLst>
            </p:cNvPr>
            <p:cNvSpPr txBox="1"/>
            <p:nvPr/>
          </p:nvSpPr>
          <p:spPr>
            <a:xfrm>
              <a:off x="3293042" y="1735835"/>
              <a:ext cx="1699539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José Eduardo Díaz Manzanares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Responsable de la Plataforma Nacional de Transparencia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Apoyo Administrativo en Salud A6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M03020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Homologado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4A537435-AE42-FD1C-6900-C416B4EF69AE}"/>
                </a:ext>
              </a:extLst>
            </p:cNvPr>
            <p:cNvSpPr txBox="1"/>
            <p:nvPr/>
          </p:nvSpPr>
          <p:spPr>
            <a:xfrm>
              <a:off x="3315272" y="2765315"/>
              <a:ext cx="1677310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José Eduardo Díaz Manzanares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Responsable de solicitudes de Acceso a la Información y Protección de Datos Personales 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Apoyo Administrativo en Salud A6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M03020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Homologado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4892D2F6-A9B4-2171-3796-626718C27857}"/>
                </a:ext>
              </a:extLst>
            </p:cNvPr>
            <p:cNvSpPr txBox="1"/>
            <p:nvPr/>
          </p:nvSpPr>
          <p:spPr>
            <a:xfrm>
              <a:off x="3411696" y="3739516"/>
              <a:ext cx="153889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Elsa Eréndira Díaz Manzanares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Responsable de Información Pública de Oficio y Gobierno Abierto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Apoyo Administrativo en Salud A1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M03025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Formalizados I</a:t>
              </a: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895B1078-AC2A-7507-19E0-B1D7837B2B63}"/>
                </a:ext>
              </a:extLst>
            </p:cNvPr>
            <p:cNvSpPr txBox="1"/>
            <p:nvPr/>
          </p:nvSpPr>
          <p:spPr>
            <a:xfrm>
              <a:off x="7101143" y="2852647"/>
              <a:ext cx="1437166" cy="438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Vacante 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Auxiliar de Archivo</a:t>
              </a:r>
            </a:p>
            <a:p>
              <a:pPr algn="ctr"/>
              <a:endParaRPr lang="es-MX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38B3586-7CD8-006C-A139-856C28263296}"/>
                </a:ext>
              </a:extLst>
            </p:cNvPr>
            <p:cNvSpPr/>
            <p:nvPr/>
          </p:nvSpPr>
          <p:spPr>
            <a:xfrm>
              <a:off x="5287019" y="350232"/>
              <a:ext cx="1486792" cy="8647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5DF5B768-5BD5-D350-7577-F2EAF826E804}"/>
                </a:ext>
              </a:extLst>
            </p:cNvPr>
            <p:cNvCxnSpPr>
              <a:cxnSpLocks/>
            </p:cNvCxnSpPr>
            <p:nvPr/>
          </p:nvCxnSpPr>
          <p:spPr>
            <a:xfrm>
              <a:off x="6019800" y="1215012"/>
              <a:ext cx="0" cy="156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6DCB4C32-723B-363A-C2F7-A8C53C14DAD0}"/>
                </a:ext>
              </a:extLst>
            </p:cNvPr>
            <p:cNvSpPr txBox="1"/>
            <p:nvPr/>
          </p:nvSpPr>
          <p:spPr>
            <a:xfrm>
              <a:off x="5257800" y="415873"/>
              <a:ext cx="1464631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750" dirty="0" err="1">
                  <a:latin typeface="Arial" panose="020B0604020202020204" pitchFamily="34" charset="0"/>
                  <a:cs typeface="Arial" panose="020B0604020202020204" pitchFamily="34" charset="0"/>
                </a:rPr>
                <a:t>Danyela</a:t>
              </a:r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 Sánchez Molina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Titular de la Unidad de Transparencia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Promotor en Salud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M03004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Federal</a:t>
              </a: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035DAB6E-CF81-7227-7536-42998CF738EE}"/>
                </a:ext>
              </a:extLst>
            </p:cNvPr>
            <p:cNvSpPr/>
            <p:nvPr/>
          </p:nvSpPr>
          <p:spPr>
            <a:xfrm>
              <a:off x="5257800" y="1703898"/>
              <a:ext cx="1486792" cy="8647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D4EB8D38-1C46-8BD6-8892-CA2DCDEB6E88}"/>
                </a:ext>
              </a:extLst>
            </p:cNvPr>
            <p:cNvSpPr/>
            <p:nvPr/>
          </p:nvSpPr>
          <p:spPr>
            <a:xfrm>
              <a:off x="5257800" y="2753541"/>
              <a:ext cx="1486792" cy="8647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3154B15D-828B-B0B9-1BA7-3F0DD3A6B6D7}"/>
                </a:ext>
              </a:extLst>
            </p:cNvPr>
            <p:cNvSpPr txBox="1"/>
            <p:nvPr/>
          </p:nvSpPr>
          <p:spPr>
            <a:xfrm>
              <a:off x="5216802" y="1886299"/>
              <a:ext cx="1614391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Vacante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Responsable de Normatividad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8621E74D-0EC5-90AC-919D-E7F055FB55B7}"/>
                </a:ext>
              </a:extLst>
            </p:cNvPr>
            <p:cNvSpPr txBox="1"/>
            <p:nvPr/>
          </p:nvSpPr>
          <p:spPr>
            <a:xfrm>
              <a:off x="5160536" y="2798220"/>
              <a:ext cx="168132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Roberto Martínez Mendoza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Responsable de Correspondencia y Trámite 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Apoyo Administrativo en Salud A6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M03020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Federal</a:t>
              </a:r>
            </a:p>
          </p:txBody>
        </p: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6E5A4883-5A1A-8A68-FBB4-BB259B2C2940}"/>
                </a:ext>
              </a:extLst>
            </p:cNvPr>
            <p:cNvSpPr txBox="1"/>
            <p:nvPr/>
          </p:nvSpPr>
          <p:spPr>
            <a:xfrm>
              <a:off x="7086608" y="1687085"/>
              <a:ext cx="1521560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Elsa Eréndira Díaz Manzanares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Responsable de Archivo de Concentración e Histórico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Apoyo Administrativo en Salud A1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M03025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Formalizados I</a:t>
              </a: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D86EC11-7C6F-F9F7-01CC-1557D9AF0C37}"/>
                </a:ext>
              </a:extLst>
            </p:cNvPr>
            <p:cNvSpPr/>
            <p:nvPr/>
          </p:nvSpPr>
          <p:spPr>
            <a:xfrm>
              <a:off x="7088354" y="2710261"/>
              <a:ext cx="1486792" cy="8647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B07405C-D9A8-CECF-4109-3F41758EEB94}"/>
                </a:ext>
              </a:extLst>
            </p:cNvPr>
            <p:cNvSpPr txBox="1"/>
            <p:nvPr/>
          </p:nvSpPr>
          <p:spPr>
            <a:xfrm>
              <a:off x="6990183" y="3906913"/>
              <a:ext cx="1659087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MX" alt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Marcela Guadalupe Cuellar López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MX" alt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Responsable de Recepción y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MX" alt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Transferencia de Archivos Documentales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MX" alt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M03025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MX" alt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Formalizado I</a:t>
              </a:r>
            </a:p>
            <a:p>
              <a:pPr algn="ctr"/>
              <a:endParaRPr lang="es-MX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1EF239E-094F-7950-5E32-EDC5C8A71A66}"/>
                </a:ext>
              </a:extLst>
            </p:cNvPr>
            <p:cNvSpPr/>
            <p:nvPr/>
          </p:nvSpPr>
          <p:spPr>
            <a:xfrm>
              <a:off x="7088354" y="3840358"/>
              <a:ext cx="1486792" cy="8647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235F94E4-2828-A54F-8657-055F6D6D3A07}"/>
                </a:ext>
              </a:extLst>
            </p:cNvPr>
            <p:cNvSpPr txBox="1"/>
            <p:nvPr/>
          </p:nvSpPr>
          <p:spPr>
            <a:xfrm>
              <a:off x="7003651" y="4846443"/>
              <a:ext cx="167640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MX" altLang="es-MX" sz="7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Jesús Adrián Saucedo Ramírez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MX" altLang="es-MX" sz="7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Responsable de Inventarios y Organización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MX" altLang="es-MX" sz="7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 Archivos Documentales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Apoyo Administrativo en Salud A1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M03025</a:t>
              </a:r>
            </a:p>
            <a:p>
              <a:pPr algn="ctr"/>
              <a:r>
                <a:rPr lang="es-MX" sz="750" dirty="0">
                  <a:latin typeface="Arial" panose="020B0604020202020204" pitchFamily="34" charset="0"/>
                  <a:cs typeface="Arial" panose="020B0604020202020204" pitchFamily="34" charset="0"/>
                </a:rPr>
                <a:t>Formalizado II</a:t>
              </a:r>
            </a:p>
            <a:p>
              <a:pPr algn="ctr"/>
              <a:endParaRPr lang="es-MX" sz="7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Conector recto 34">
              <a:extLst>
                <a:ext uri="{FF2B5EF4-FFF2-40B4-BE49-F238E27FC236}">
                  <a16:creationId xmlns:a16="http://schemas.microsoft.com/office/drawing/2014/main" id="{E1FEC8B7-9081-2F0C-FC02-E69B04CBE8D4}"/>
                </a:ext>
              </a:extLst>
            </p:cNvPr>
            <p:cNvCxnSpPr>
              <a:cxnSpLocks/>
            </p:cNvCxnSpPr>
            <p:nvPr/>
          </p:nvCxnSpPr>
          <p:spPr>
            <a:xfrm>
              <a:off x="3200400" y="3200400"/>
              <a:ext cx="21129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35">
              <a:extLst>
                <a:ext uri="{FF2B5EF4-FFF2-40B4-BE49-F238E27FC236}">
                  <a16:creationId xmlns:a16="http://schemas.microsoft.com/office/drawing/2014/main" id="{AFBCCD99-B6FC-31E8-88EF-62F916ABDF4B}"/>
                </a:ext>
              </a:extLst>
            </p:cNvPr>
            <p:cNvCxnSpPr>
              <a:cxnSpLocks/>
            </p:cNvCxnSpPr>
            <p:nvPr/>
          </p:nvCxnSpPr>
          <p:spPr>
            <a:xfrm>
              <a:off x="3200400" y="2133600"/>
              <a:ext cx="21129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>
              <a:extLst>
                <a:ext uri="{FF2B5EF4-FFF2-40B4-BE49-F238E27FC236}">
                  <a16:creationId xmlns:a16="http://schemas.microsoft.com/office/drawing/2014/main" id="{E728D7A5-B0AE-A62C-603C-ACD6A44DA4A9}"/>
                </a:ext>
              </a:extLst>
            </p:cNvPr>
            <p:cNvCxnSpPr>
              <a:cxnSpLocks/>
            </p:cNvCxnSpPr>
            <p:nvPr/>
          </p:nvCxnSpPr>
          <p:spPr>
            <a:xfrm>
              <a:off x="5046504" y="1371600"/>
              <a:ext cx="0" cy="18438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>
              <a:extLst>
                <a:ext uri="{FF2B5EF4-FFF2-40B4-BE49-F238E27FC236}">
                  <a16:creationId xmlns:a16="http://schemas.microsoft.com/office/drawing/2014/main" id="{E41B7E79-7127-BE6C-673F-D1A591DE6288}"/>
                </a:ext>
              </a:extLst>
            </p:cNvPr>
            <p:cNvCxnSpPr>
              <a:cxnSpLocks/>
            </p:cNvCxnSpPr>
            <p:nvPr/>
          </p:nvCxnSpPr>
          <p:spPr>
            <a:xfrm>
              <a:off x="5046504" y="3200400"/>
              <a:ext cx="21129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>
              <a:extLst>
                <a:ext uri="{FF2B5EF4-FFF2-40B4-BE49-F238E27FC236}">
                  <a16:creationId xmlns:a16="http://schemas.microsoft.com/office/drawing/2014/main" id="{0AB437CD-3A20-3D08-00BB-CFE6CA4066FB}"/>
                </a:ext>
              </a:extLst>
            </p:cNvPr>
            <p:cNvCxnSpPr>
              <a:cxnSpLocks/>
            </p:cNvCxnSpPr>
            <p:nvPr/>
          </p:nvCxnSpPr>
          <p:spPr>
            <a:xfrm>
              <a:off x="5046504" y="2133600"/>
              <a:ext cx="21129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>
              <a:extLst>
                <a:ext uri="{FF2B5EF4-FFF2-40B4-BE49-F238E27FC236}">
                  <a16:creationId xmlns:a16="http://schemas.microsoft.com/office/drawing/2014/main" id="{74CAE034-2469-B75B-BC31-125697B95CE9}"/>
                </a:ext>
              </a:extLst>
            </p:cNvPr>
            <p:cNvCxnSpPr>
              <a:cxnSpLocks/>
            </p:cNvCxnSpPr>
            <p:nvPr/>
          </p:nvCxnSpPr>
          <p:spPr>
            <a:xfrm>
              <a:off x="8857794" y="2133600"/>
              <a:ext cx="0" cy="31962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42">
              <a:extLst>
                <a:ext uri="{FF2B5EF4-FFF2-40B4-BE49-F238E27FC236}">
                  <a16:creationId xmlns:a16="http://schemas.microsoft.com/office/drawing/2014/main" id="{158B0622-6DDC-8AE8-159C-20F93527067C}"/>
                </a:ext>
              </a:extLst>
            </p:cNvPr>
            <p:cNvCxnSpPr>
              <a:cxnSpLocks/>
            </p:cNvCxnSpPr>
            <p:nvPr/>
          </p:nvCxnSpPr>
          <p:spPr>
            <a:xfrm>
              <a:off x="8563123" y="4272748"/>
              <a:ext cx="3086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4 CuadroTexto">
            <a:extLst>
              <a:ext uri="{FF2B5EF4-FFF2-40B4-BE49-F238E27FC236}">
                <a16:creationId xmlns:a16="http://schemas.microsoft.com/office/drawing/2014/main" id="{F8540777-B6C5-4681-A76F-FA992694AEBD}"/>
              </a:ext>
            </a:extLst>
          </p:cNvPr>
          <p:cNvSpPr txBox="1"/>
          <p:nvPr/>
        </p:nvSpPr>
        <p:spPr>
          <a:xfrm flipH="1">
            <a:off x="4382519" y="157149"/>
            <a:ext cx="2881300" cy="707858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Unidad de Transparencia</a:t>
            </a:r>
          </a:p>
        </p:txBody>
      </p:sp>
      <p:pic>
        <p:nvPicPr>
          <p:cNvPr id="48" name="Imagen 2">
            <a:extLst>
              <a:ext uri="{FF2B5EF4-FFF2-40B4-BE49-F238E27FC236}">
                <a16:creationId xmlns:a16="http://schemas.microsoft.com/office/drawing/2014/main" id="{551C0EB1-924C-4B09-B709-C7CB2C299E28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58"/>
          <a:stretch/>
        </p:blipFill>
        <p:spPr bwMode="auto">
          <a:xfrm>
            <a:off x="0" y="157150"/>
            <a:ext cx="3032374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DCFEA4F7-A94E-4CCB-B1FD-BFB78A04186E}"/>
              </a:ext>
            </a:extLst>
          </p:cNvPr>
          <p:cNvCxnSpPr>
            <a:cxnSpLocks/>
            <a:endCxn id="23" idx="0"/>
          </p:cNvCxnSpPr>
          <p:nvPr/>
        </p:nvCxnSpPr>
        <p:spPr>
          <a:xfrm>
            <a:off x="7679362" y="2052862"/>
            <a:ext cx="0" cy="3154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ángulo 51">
            <a:extLst>
              <a:ext uri="{FF2B5EF4-FFF2-40B4-BE49-F238E27FC236}">
                <a16:creationId xmlns:a16="http://schemas.microsoft.com/office/drawing/2014/main" id="{D9C5D73E-EAED-4952-9670-73EAEEBBFA51}"/>
              </a:ext>
            </a:extLst>
          </p:cNvPr>
          <p:cNvSpPr/>
          <p:nvPr/>
        </p:nvSpPr>
        <p:spPr>
          <a:xfrm>
            <a:off x="6929698" y="5529240"/>
            <a:ext cx="1486792" cy="8647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31D15E63-1B60-420D-95EF-1387D07A252A}"/>
              </a:ext>
            </a:extLst>
          </p:cNvPr>
          <p:cNvCxnSpPr>
            <a:cxnSpLocks/>
          </p:cNvCxnSpPr>
          <p:nvPr/>
        </p:nvCxnSpPr>
        <p:spPr>
          <a:xfrm>
            <a:off x="7673094" y="3195561"/>
            <a:ext cx="0" cy="195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id="{BB42B4D9-2C83-45F8-AD38-A80195171918}"/>
              </a:ext>
            </a:extLst>
          </p:cNvPr>
          <p:cNvCxnSpPr>
            <a:cxnSpLocks/>
          </p:cNvCxnSpPr>
          <p:nvPr/>
        </p:nvCxnSpPr>
        <p:spPr>
          <a:xfrm>
            <a:off x="7651700" y="2052862"/>
            <a:ext cx="213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id="{66ADC83E-18EE-4515-83D4-8D6FCE260FBF}"/>
              </a:ext>
            </a:extLst>
          </p:cNvPr>
          <p:cNvCxnSpPr>
            <a:cxnSpLocks/>
          </p:cNvCxnSpPr>
          <p:nvPr/>
        </p:nvCxnSpPr>
        <p:spPr>
          <a:xfrm>
            <a:off x="8416490" y="6011141"/>
            <a:ext cx="3086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AAA35342-06D0-4E8E-8BCD-FB5772519944}"/>
              </a:ext>
            </a:extLst>
          </p:cNvPr>
          <p:cNvCxnSpPr>
            <a:cxnSpLocks/>
          </p:cNvCxnSpPr>
          <p:nvPr/>
        </p:nvCxnSpPr>
        <p:spPr>
          <a:xfrm>
            <a:off x="8407120" y="2814862"/>
            <a:ext cx="2826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2D17CF69-B19B-44FB-BB54-C7D686C2C2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3719" y="157149"/>
            <a:ext cx="2341067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92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 flipH="1">
            <a:off x="3462051" y="135709"/>
            <a:ext cx="5063082" cy="400095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Órgano Interno de Control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3 CuadroTexto"/>
          <p:cNvSpPr txBox="1"/>
          <p:nvPr/>
        </p:nvSpPr>
        <p:spPr>
          <a:xfrm>
            <a:off x="4997451" y="6455670"/>
            <a:ext cx="5554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prstClr val="black"/>
                </a:solidFill>
              </a:rPr>
              <a:t>Los requisitos para acceder a los puestos vacantes se encuentran publicados en el Manual de Organización disponible en éste apartado.</a:t>
            </a:r>
            <a:endParaRPr lang="es-MX" sz="1000" dirty="0">
              <a:solidFill>
                <a:prstClr val="black"/>
              </a:solidFill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3276601" y="881856"/>
            <a:ext cx="6110287" cy="3894138"/>
            <a:chOff x="1157" y="1168"/>
            <a:chExt cx="3849" cy="2453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57" y="1168"/>
              <a:ext cx="3849" cy="2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664" y="1679"/>
              <a:ext cx="220" cy="725"/>
            </a:xfrm>
            <a:custGeom>
              <a:avLst/>
              <a:gdLst>
                <a:gd name="T0" fmla="*/ 220 w 220"/>
                <a:gd name="T1" fmla="*/ 0 h 725"/>
                <a:gd name="T2" fmla="*/ 220 w 220"/>
                <a:gd name="T3" fmla="*/ 679 h 725"/>
                <a:gd name="T4" fmla="*/ 0 w 220"/>
                <a:gd name="T5" fmla="*/ 679 h 725"/>
                <a:gd name="T6" fmla="*/ 0 w 220"/>
                <a:gd name="T7" fmla="*/ 725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0" h="725">
                  <a:moveTo>
                    <a:pt x="220" y="0"/>
                  </a:moveTo>
                  <a:lnTo>
                    <a:pt x="220" y="679"/>
                  </a:lnTo>
                  <a:lnTo>
                    <a:pt x="0" y="679"/>
                  </a:lnTo>
                  <a:lnTo>
                    <a:pt x="0" y="725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2884" y="1679"/>
              <a:ext cx="1216" cy="725"/>
            </a:xfrm>
            <a:custGeom>
              <a:avLst/>
              <a:gdLst>
                <a:gd name="T0" fmla="*/ 0 w 1216"/>
                <a:gd name="T1" fmla="*/ 0 h 725"/>
                <a:gd name="T2" fmla="*/ 0 w 1216"/>
                <a:gd name="T3" fmla="*/ 679 h 725"/>
                <a:gd name="T4" fmla="*/ 1216 w 1216"/>
                <a:gd name="T5" fmla="*/ 679 h 725"/>
                <a:gd name="T6" fmla="*/ 1216 w 1216"/>
                <a:gd name="T7" fmla="*/ 725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6" h="725">
                  <a:moveTo>
                    <a:pt x="0" y="0"/>
                  </a:moveTo>
                  <a:lnTo>
                    <a:pt x="0" y="679"/>
                  </a:lnTo>
                  <a:lnTo>
                    <a:pt x="1216" y="679"/>
                  </a:lnTo>
                  <a:lnTo>
                    <a:pt x="1216" y="725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668" y="1679"/>
              <a:ext cx="1216" cy="725"/>
            </a:xfrm>
            <a:custGeom>
              <a:avLst/>
              <a:gdLst>
                <a:gd name="T0" fmla="*/ 1216 w 1216"/>
                <a:gd name="T1" fmla="*/ 0 h 725"/>
                <a:gd name="T2" fmla="*/ 1216 w 1216"/>
                <a:gd name="T3" fmla="*/ 679 h 725"/>
                <a:gd name="T4" fmla="*/ 0 w 1216"/>
                <a:gd name="T5" fmla="*/ 679 h 725"/>
                <a:gd name="T6" fmla="*/ 0 w 1216"/>
                <a:gd name="T7" fmla="*/ 725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6" h="725">
                  <a:moveTo>
                    <a:pt x="1216" y="0"/>
                  </a:moveTo>
                  <a:lnTo>
                    <a:pt x="1216" y="679"/>
                  </a:lnTo>
                  <a:lnTo>
                    <a:pt x="0" y="679"/>
                  </a:lnTo>
                  <a:lnTo>
                    <a:pt x="0" y="725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825" y="1679"/>
              <a:ext cx="59" cy="319"/>
            </a:xfrm>
            <a:custGeom>
              <a:avLst/>
              <a:gdLst>
                <a:gd name="T0" fmla="*/ 59 w 59"/>
                <a:gd name="T1" fmla="*/ 0 h 319"/>
                <a:gd name="T2" fmla="*/ 59 w 59"/>
                <a:gd name="T3" fmla="*/ 319 h 319"/>
                <a:gd name="T4" fmla="*/ 0 w 59"/>
                <a:gd name="T5" fmla="*/ 319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19">
                  <a:moveTo>
                    <a:pt x="59" y="0"/>
                  </a:moveTo>
                  <a:lnTo>
                    <a:pt x="59" y="319"/>
                  </a:lnTo>
                  <a:lnTo>
                    <a:pt x="0" y="319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884" y="1679"/>
              <a:ext cx="59" cy="319"/>
            </a:xfrm>
            <a:custGeom>
              <a:avLst/>
              <a:gdLst>
                <a:gd name="T0" fmla="*/ 0 w 59"/>
                <a:gd name="T1" fmla="*/ 0 h 319"/>
                <a:gd name="T2" fmla="*/ 0 w 59"/>
                <a:gd name="T3" fmla="*/ 319 h 319"/>
                <a:gd name="T4" fmla="*/ 59 w 59"/>
                <a:gd name="T5" fmla="*/ 319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19">
                  <a:moveTo>
                    <a:pt x="0" y="0"/>
                  </a:moveTo>
                  <a:lnTo>
                    <a:pt x="0" y="319"/>
                  </a:lnTo>
                  <a:lnTo>
                    <a:pt x="59" y="319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164" y="2909"/>
              <a:ext cx="504" cy="454"/>
            </a:xfrm>
            <a:custGeom>
              <a:avLst/>
              <a:gdLst>
                <a:gd name="T0" fmla="*/ 504 w 504"/>
                <a:gd name="T1" fmla="*/ 0 h 454"/>
                <a:gd name="T2" fmla="*/ 504 w 504"/>
                <a:gd name="T3" fmla="*/ 76 h 454"/>
                <a:gd name="T4" fmla="*/ 0 w 504"/>
                <a:gd name="T5" fmla="*/ 76 h 454"/>
                <a:gd name="T6" fmla="*/ 0 w 504"/>
                <a:gd name="T7" fmla="*/ 454 h 454"/>
                <a:gd name="T8" fmla="*/ 44 w 504"/>
                <a:gd name="T9" fmla="*/ 45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454">
                  <a:moveTo>
                    <a:pt x="504" y="0"/>
                  </a:moveTo>
                  <a:lnTo>
                    <a:pt x="504" y="76"/>
                  </a:lnTo>
                  <a:lnTo>
                    <a:pt x="0" y="76"/>
                  </a:lnTo>
                  <a:lnTo>
                    <a:pt x="0" y="454"/>
                  </a:lnTo>
                  <a:lnTo>
                    <a:pt x="44" y="454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2188" y="2909"/>
              <a:ext cx="476" cy="454"/>
            </a:xfrm>
            <a:custGeom>
              <a:avLst/>
              <a:gdLst>
                <a:gd name="T0" fmla="*/ 476 w 476"/>
                <a:gd name="T1" fmla="*/ 0 h 454"/>
                <a:gd name="T2" fmla="*/ 476 w 476"/>
                <a:gd name="T3" fmla="*/ 76 h 454"/>
                <a:gd name="T4" fmla="*/ 0 w 476"/>
                <a:gd name="T5" fmla="*/ 76 h 454"/>
                <a:gd name="T6" fmla="*/ 0 w 476"/>
                <a:gd name="T7" fmla="*/ 454 h 454"/>
                <a:gd name="T8" fmla="*/ 44 w 476"/>
                <a:gd name="T9" fmla="*/ 45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" h="454">
                  <a:moveTo>
                    <a:pt x="476" y="0"/>
                  </a:moveTo>
                  <a:lnTo>
                    <a:pt x="476" y="76"/>
                  </a:lnTo>
                  <a:lnTo>
                    <a:pt x="0" y="76"/>
                  </a:lnTo>
                  <a:lnTo>
                    <a:pt x="0" y="454"/>
                  </a:lnTo>
                  <a:lnTo>
                    <a:pt x="44" y="454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3623" y="2909"/>
              <a:ext cx="477" cy="199"/>
            </a:xfrm>
            <a:custGeom>
              <a:avLst/>
              <a:gdLst>
                <a:gd name="T0" fmla="*/ 477 w 477"/>
                <a:gd name="T1" fmla="*/ 0 h 199"/>
                <a:gd name="T2" fmla="*/ 477 w 477"/>
                <a:gd name="T3" fmla="*/ 76 h 199"/>
                <a:gd name="T4" fmla="*/ 0 w 477"/>
                <a:gd name="T5" fmla="*/ 76 h 199"/>
                <a:gd name="T6" fmla="*/ 0 w 477"/>
                <a:gd name="T7" fmla="*/ 1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7" h="199">
                  <a:moveTo>
                    <a:pt x="477" y="0"/>
                  </a:moveTo>
                  <a:lnTo>
                    <a:pt x="477" y="76"/>
                  </a:lnTo>
                  <a:lnTo>
                    <a:pt x="0" y="76"/>
                  </a:lnTo>
                  <a:lnTo>
                    <a:pt x="0" y="199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4100" y="2909"/>
              <a:ext cx="476" cy="199"/>
            </a:xfrm>
            <a:custGeom>
              <a:avLst/>
              <a:gdLst>
                <a:gd name="T0" fmla="*/ 0 w 476"/>
                <a:gd name="T1" fmla="*/ 0 h 199"/>
                <a:gd name="T2" fmla="*/ 0 w 476"/>
                <a:gd name="T3" fmla="*/ 74 h 199"/>
                <a:gd name="T4" fmla="*/ 476 w 476"/>
                <a:gd name="T5" fmla="*/ 74 h 199"/>
                <a:gd name="T6" fmla="*/ 476 w 476"/>
                <a:gd name="T7" fmla="*/ 1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199">
                  <a:moveTo>
                    <a:pt x="0" y="0"/>
                  </a:moveTo>
                  <a:lnTo>
                    <a:pt x="0" y="74"/>
                  </a:lnTo>
                  <a:lnTo>
                    <a:pt x="476" y="74"/>
                  </a:lnTo>
                  <a:lnTo>
                    <a:pt x="476" y="199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374" y="1174"/>
              <a:ext cx="1020" cy="505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2472" y="1223"/>
              <a:ext cx="850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MX" sz="600" dirty="0">
                  <a:solidFill>
                    <a:srgbClr val="000000"/>
                  </a:solidFill>
                </a:rPr>
                <a:t>Francisco Javier </a:t>
              </a:r>
              <a:r>
                <a:rPr lang="es-MX" sz="600" dirty="0" err="1">
                  <a:solidFill>
                    <a:srgbClr val="000000"/>
                  </a:solidFill>
                </a:rPr>
                <a:t>Solis</a:t>
              </a:r>
              <a:r>
                <a:rPr lang="es-MX" sz="600" dirty="0">
                  <a:solidFill>
                    <a:srgbClr val="000000"/>
                  </a:solidFill>
                </a:rPr>
                <a:t> Saucedo</a:t>
              </a:r>
            </a:p>
            <a:p>
              <a:pPr algn="ctr"/>
              <a:r>
                <a:rPr lang="es-MX" sz="600" dirty="0">
                  <a:solidFill>
                    <a:srgbClr val="000000"/>
                  </a:solidFill>
                </a:rPr>
                <a:t>Titular del Órgano Interno de Control</a:t>
              </a:r>
            </a:p>
            <a:p>
              <a:pPr algn="ctr"/>
              <a:endParaRPr lang="es-MX" sz="600" dirty="0">
                <a:solidFill>
                  <a:srgbClr val="000000"/>
                </a:solidFill>
              </a:endParaRPr>
            </a:p>
            <a:p>
              <a:pPr algn="ctr"/>
              <a:r>
                <a:rPr lang="es-MX" sz="600" dirty="0">
                  <a:solidFill>
                    <a:srgbClr val="000000"/>
                  </a:solidFill>
                </a:rPr>
                <a:t>Subdirector Estatal </a:t>
              </a:r>
            </a:p>
            <a:p>
              <a:pPr algn="ctr"/>
              <a:r>
                <a:rPr lang="es-MX" sz="600" dirty="0">
                  <a:solidFill>
                    <a:srgbClr val="000000"/>
                  </a:solidFill>
                </a:rPr>
                <a:t>CF34261</a:t>
              </a:r>
            </a:p>
            <a:p>
              <a:pPr algn="ctr"/>
              <a:r>
                <a:rPr lang="es-MX" sz="600" dirty="0">
                  <a:solidFill>
                    <a:srgbClr val="000000"/>
                  </a:solidFill>
                </a:rPr>
                <a:t>Federal </a:t>
              </a:r>
            </a:p>
            <a:p>
              <a:pPr algn="ctr"/>
              <a:endParaRPr lang="es-MX" sz="600" dirty="0">
                <a:solidFill>
                  <a:srgbClr val="000000"/>
                </a:solidFill>
              </a:endParaRPr>
            </a:p>
            <a:p>
              <a:pPr algn="ctr"/>
              <a:endParaRPr lang="es-MX" sz="600" dirty="0">
                <a:solidFill>
                  <a:srgbClr val="000000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239" y="2404"/>
              <a:ext cx="850" cy="505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239" y="2404"/>
              <a:ext cx="850" cy="505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239" y="2404"/>
              <a:ext cx="850" cy="505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1048" name="Picture 2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5" y="2393"/>
              <a:ext cx="903" cy="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9" name="Picture 2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5" y="2393"/>
              <a:ext cx="903" cy="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2239" y="2404"/>
              <a:ext cx="850" cy="505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1051" name="Picture 2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5" y="2466"/>
              <a:ext cx="492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Rectangle 35"/>
            <p:cNvSpPr>
              <a:spLocks noChangeArrowheads="1"/>
            </p:cNvSpPr>
            <p:nvPr/>
          </p:nvSpPr>
          <p:spPr bwMode="auto">
            <a:xfrm>
              <a:off x="3675" y="2404"/>
              <a:ext cx="850" cy="505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4" name="Rectangle 36"/>
            <p:cNvSpPr>
              <a:spLocks noChangeArrowheads="1"/>
            </p:cNvSpPr>
            <p:nvPr/>
          </p:nvSpPr>
          <p:spPr bwMode="auto">
            <a:xfrm>
              <a:off x="3675" y="2404"/>
              <a:ext cx="850" cy="505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5" name="Rectangle 37"/>
            <p:cNvSpPr>
              <a:spLocks noChangeArrowheads="1"/>
            </p:cNvSpPr>
            <p:nvPr/>
          </p:nvSpPr>
          <p:spPr bwMode="auto">
            <a:xfrm>
              <a:off x="3675" y="2404"/>
              <a:ext cx="850" cy="505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1062" name="Picture 3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3" y="2393"/>
              <a:ext cx="899" cy="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3" name="Picture 3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3" y="2393"/>
              <a:ext cx="899" cy="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Rectangle 40"/>
            <p:cNvSpPr>
              <a:spLocks noChangeArrowheads="1"/>
            </p:cNvSpPr>
            <p:nvPr/>
          </p:nvSpPr>
          <p:spPr bwMode="auto">
            <a:xfrm>
              <a:off x="3675" y="2404"/>
              <a:ext cx="850" cy="505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3" name="Rectangle 49"/>
            <p:cNvSpPr>
              <a:spLocks noChangeArrowheads="1"/>
            </p:cNvSpPr>
            <p:nvPr/>
          </p:nvSpPr>
          <p:spPr bwMode="auto">
            <a:xfrm>
              <a:off x="1243" y="2404"/>
              <a:ext cx="850" cy="505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4" name="Rectangle 50"/>
            <p:cNvSpPr>
              <a:spLocks noChangeArrowheads="1"/>
            </p:cNvSpPr>
            <p:nvPr/>
          </p:nvSpPr>
          <p:spPr bwMode="auto">
            <a:xfrm>
              <a:off x="1243" y="2404"/>
              <a:ext cx="850" cy="505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5" name="Rectangle 51"/>
            <p:cNvSpPr>
              <a:spLocks noChangeArrowheads="1"/>
            </p:cNvSpPr>
            <p:nvPr/>
          </p:nvSpPr>
          <p:spPr bwMode="auto">
            <a:xfrm>
              <a:off x="1243" y="2404"/>
              <a:ext cx="850" cy="505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1076" name="Picture 5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3" y="2393"/>
              <a:ext cx="899" cy="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7" name="Picture 5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3" y="2393"/>
              <a:ext cx="899" cy="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Rectangle 54"/>
            <p:cNvSpPr>
              <a:spLocks noChangeArrowheads="1"/>
            </p:cNvSpPr>
            <p:nvPr/>
          </p:nvSpPr>
          <p:spPr bwMode="auto">
            <a:xfrm>
              <a:off x="1243" y="2404"/>
              <a:ext cx="850" cy="505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1079" name="Picture 55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2" y="2493"/>
              <a:ext cx="581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0" name="Picture 56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2" y="2493"/>
              <a:ext cx="581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" name="Rectangle 62"/>
            <p:cNvSpPr>
              <a:spLocks noChangeArrowheads="1"/>
            </p:cNvSpPr>
            <p:nvPr/>
          </p:nvSpPr>
          <p:spPr bwMode="auto">
            <a:xfrm>
              <a:off x="1975" y="1745"/>
              <a:ext cx="850" cy="505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58" name="Rectangle 68"/>
            <p:cNvSpPr>
              <a:spLocks noChangeArrowheads="1"/>
            </p:cNvSpPr>
            <p:nvPr/>
          </p:nvSpPr>
          <p:spPr bwMode="auto">
            <a:xfrm>
              <a:off x="2943" y="1745"/>
              <a:ext cx="850" cy="505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24" name="Rectangle 74"/>
            <p:cNvSpPr>
              <a:spLocks noChangeArrowheads="1"/>
            </p:cNvSpPr>
            <p:nvPr/>
          </p:nvSpPr>
          <p:spPr bwMode="auto">
            <a:xfrm>
              <a:off x="1208" y="3111"/>
              <a:ext cx="850" cy="505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1099" name="Picture 75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2" y="3284"/>
              <a:ext cx="5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00" name="Picture 76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2" y="3284"/>
              <a:ext cx="5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" name="Rectangle 78"/>
            <p:cNvSpPr>
              <a:spLocks noChangeArrowheads="1"/>
            </p:cNvSpPr>
            <p:nvPr/>
          </p:nvSpPr>
          <p:spPr bwMode="auto">
            <a:xfrm>
              <a:off x="1249" y="3240"/>
              <a:ext cx="7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/>
              <a:r>
                <a:rPr lang="es-MX" sz="600" dirty="0">
                  <a:cs typeface="Arial" panose="020B0604020202020204" pitchFamily="34" charset="0"/>
                </a:rPr>
                <a:t>Vacante </a:t>
              </a:r>
            </a:p>
            <a:p>
              <a:pPr lvl="0" algn="ctr"/>
              <a:r>
                <a:rPr lang="es-MX" sz="600" dirty="0">
                  <a:cs typeface="Arial" panose="020B0604020202020204" pitchFamily="34" charset="0"/>
                </a:rPr>
                <a:t>Abogado Investigador De Quejas y Denuncias </a:t>
              </a:r>
            </a:p>
            <a:p>
              <a:pPr lvl="0" algn="ctr"/>
              <a:endParaRPr lang="es-MX" sz="600" dirty="0">
                <a:cs typeface="Arial" panose="020B0604020202020204" pitchFamily="34" charset="0"/>
              </a:endParaRPr>
            </a:p>
          </p:txBody>
        </p:sp>
        <p:sp>
          <p:nvSpPr>
            <p:cNvPr id="1027" name="Rectangle 79"/>
            <p:cNvSpPr>
              <a:spLocks noChangeArrowheads="1"/>
            </p:cNvSpPr>
            <p:nvPr/>
          </p:nvSpPr>
          <p:spPr bwMode="auto">
            <a:xfrm>
              <a:off x="2232" y="3111"/>
              <a:ext cx="850" cy="505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1104" name="Picture 80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6" y="3199"/>
              <a:ext cx="601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3" name="Rectangle 87"/>
            <p:cNvSpPr>
              <a:spLocks noChangeArrowheads="1"/>
            </p:cNvSpPr>
            <p:nvPr/>
          </p:nvSpPr>
          <p:spPr bwMode="auto">
            <a:xfrm>
              <a:off x="3199" y="3108"/>
              <a:ext cx="850" cy="505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1112" name="Picture 88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5" y="3253"/>
              <a:ext cx="582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8" name="Rectangle 94"/>
            <p:cNvSpPr>
              <a:spLocks noChangeArrowheads="1"/>
            </p:cNvSpPr>
            <p:nvPr/>
          </p:nvSpPr>
          <p:spPr bwMode="auto">
            <a:xfrm>
              <a:off x="4151" y="3108"/>
              <a:ext cx="850" cy="505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1119" name="Picture 95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1" y="3199"/>
              <a:ext cx="573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0" name="Picture 96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1" y="3199"/>
              <a:ext cx="573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6" name="Rectangle 17">
            <a:extLst>
              <a:ext uri="{FF2B5EF4-FFF2-40B4-BE49-F238E27FC236}">
                <a16:creationId xmlns:a16="http://schemas.microsoft.com/office/drawing/2014/main" id="{A349CCF4-A8B3-4F40-8228-46BD3E36E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7" y="1872593"/>
            <a:ext cx="1181100" cy="660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MX" sz="600" dirty="0">
                <a:cs typeface="Arial" panose="020B0604020202020204" pitchFamily="34" charset="0"/>
              </a:rPr>
              <a:t>Nadia </a:t>
            </a:r>
            <a:r>
              <a:rPr lang="es-MX" sz="600" dirty="0" err="1">
                <a:cs typeface="Arial" panose="020B0604020202020204" pitchFamily="34" charset="0"/>
              </a:rPr>
              <a:t>Arianet</a:t>
            </a:r>
            <a:r>
              <a:rPr lang="es-MX" sz="600" dirty="0">
                <a:cs typeface="Arial" panose="020B0604020202020204" pitchFamily="34" charset="0"/>
              </a:rPr>
              <a:t> Reyes Duque</a:t>
            </a: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MX" sz="600" dirty="0">
                <a:cs typeface="Arial" panose="020B0604020202020204" pitchFamily="34" charset="0"/>
              </a:rPr>
              <a:t>Asistente</a:t>
            </a: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endParaRPr lang="es-MX" sz="600" dirty="0">
              <a:cs typeface="Arial" panose="020B0604020202020204" pitchFamily="34" charset="0"/>
            </a:endParaRP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MX" sz="600" dirty="0">
                <a:cs typeface="Arial" panose="020B0604020202020204" pitchFamily="34" charset="0"/>
              </a:rPr>
              <a:t>Apoyo Administrativo </a:t>
            </a: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MX" sz="600" dirty="0">
                <a:cs typeface="Arial" panose="020B0604020202020204" pitchFamily="34" charset="0"/>
              </a:rPr>
              <a:t>M03025</a:t>
            </a: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MX" sz="600" dirty="0">
                <a:cs typeface="Arial" panose="020B0604020202020204" pitchFamily="34" charset="0"/>
              </a:rPr>
              <a:t>Eventual </a:t>
            </a:r>
          </a:p>
        </p:txBody>
      </p:sp>
      <p:sp>
        <p:nvSpPr>
          <p:cNvPr id="97" name="Rectangle 17">
            <a:extLst>
              <a:ext uri="{FF2B5EF4-FFF2-40B4-BE49-F238E27FC236}">
                <a16:creationId xmlns:a16="http://schemas.microsoft.com/office/drawing/2014/main" id="{828D11EB-F6E0-4EA3-8CF0-3EAAC6B8D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6" y="2057111"/>
            <a:ext cx="11811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MX" sz="600" dirty="0">
                <a:solidFill>
                  <a:srgbClr val="000000"/>
                </a:solidFill>
              </a:rPr>
              <a:t>Vacante 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</a:rPr>
              <a:t>Auxiliar de Área</a:t>
            </a:r>
          </a:p>
          <a:p>
            <a:pPr algn="ctr"/>
            <a:endParaRPr lang="es-MX" sz="600" dirty="0">
              <a:solidFill>
                <a:srgbClr val="000000"/>
              </a:solidFill>
            </a:endParaRPr>
          </a:p>
        </p:txBody>
      </p:sp>
      <p:sp>
        <p:nvSpPr>
          <p:cNvPr id="98" name="Rectangle 17">
            <a:extLst>
              <a:ext uri="{FF2B5EF4-FFF2-40B4-BE49-F238E27FC236}">
                <a16:creationId xmlns:a16="http://schemas.microsoft.com/office/drawing/2014/main" id="{BFAB5033-3557-4561-9A9C-579DE51A7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263" y="2896969"/>
            <a:ext cx="1181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s-MX" sz="600" dirty="0">
                <a:cs typeface="Arial" panose="020B0604020202020204" pitchFamily="34" charset="0"/>
              </a:rPr>
              <a:t>Juan Manuel Frías González</a:t>
            </a:r>
            <a:endParaRPr lang="es-MX" sz="600" dirty="0">
              <a:solidFill>
                <a:srgbClr val="000000"/>
              </a:solidFill>
            </a:endParaRPr>
          </a:p>
          <a:p>
            <a:pPr algn="ctr"/>
            <a:r>
              <a:rPr lang="es-MX" sz="600" dirty="0">
                <a:solidFill>
                  <a:srgbClr val="000000"/>
                </a:solidFill>
              </a:rPr>
              <a:t>Titular del Área de Quejas, denuncias e Investigación</a:t>
            </a:r>
          </a:p>
          <a:p>
            <a:pPr algn="ctr"/>
            <a:endParaRPr lang="es-MX" sz="600" dirty="0">
              <a:solidFill>
                <a:srgbClr val="000000"/>
              </a:solidFill>
            </a:endParaRPr>
          </a:p>
          <a:p>
            <a:pPr lvl="0" algn="ctr"/>
            <a:r>
              <a:rPr lang="es-MX" sz="600" dirty="0">
                <a:cs typeface="Arial" panose="020B0604020202020204" pitchFamily="34" charset="0"/>
              </a:rPr>
              <a:t>Apoyo Administrativo </a:t>
            </a:r>
          </a:p>
          <a:p>
            <a:pPr lvl="0" algn="ctr"/>
            <a:r>
              <a:rPr lang="es-MX" sz="600" dirty="0">
                <a:cs typeface="Arial" panose="020B0604020202020204" pitchFamily="34" charset="0"/>
              </a:rPr>
              <a:t>M03025</a:t>
            </a:r>
          </a:p>
          <a:p>
            <a:pPr lvl="0" algn="ctr"/>
            <a:r>
              <a:rPr lang="es-MX" sz="600" dirty="0">
                <a:cs typeface="Arial" panose="020B0604020202020204" pitchFamily="34" charset="0"/>
              </a:rPr>
              <a:t>Eventual</a:t>
            </a:r>
          </a:p>
        </p:txBody>
      </p:sp>
      <p:sp>
        <p:nvSpPr>
          <p:cNvPr id="99" name="Rectangle 17">
            <a:extLst>
              <a:ext uri="{FF2B5EF4-FFF2-40B4-BE49-F238E27FC236}">
                <a16:creationId xmlns:a16="http://schemas.microsoft.com/office/drawing/2014/main" id="{BB9518E1-53D1-44A4-8DE8-4C9CB4A29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8412" y="2882107"/>
            <a:ext cx="1181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MX" sz="600" dirty="0">
                <a:solidFill>
                  <a:srgbClr val="000000"/>
                </a:solidFill>
              </a:rPr>
              <a:t>Francisco Javier Ramírez </a:t>
            </a:r>
            <a:r>
              <a:rPr lang="es-MX" sz="600" dirty="0" err="1">
                <a:solidFill>
                  <a:srgbClr val="000000"/>
                </a:solidFill>
              </a:rPr>
              <a:t>Leos</a:t>
            </a:r>
            <a:endParaRPr lang="es-MX" sz="600" dirty="0">
              <a:solidFill>
                <a:srgbClr val="000000"/>
              </a:solidFill>
            </a:endParaRPr>
          </a:p>
          <a:p>
            <a:pPr algn="ctr"/>
            <a:r>
              <a:rPr lang="es-MX" sz="600" dirty="0">
                <a:solidFill>
                  <a:srgbClr val="000000"/>
                </a:solidFill>
              </a:rPr>
              <a:t>Titular del Área de Responsabilidades</a:t>
            </a:r>
          </a:p>
          <a:p>
            <a:pPr algn="ctr"/>
            <a:endParaRPr lang="es-MX" sz="600" dirty="0">
              <a:solidFill>
                <a:srgbClr val="000000"/>
              </a:solidFill>
            </a:endParaRPr>
          </a:p>
          <a:p>
            <a:pPr algn="ctr"/>
            <a:r>
              <a:rPr lang="es-MX" sz="600" dirty="0">
                <a:cs typeface="Arial" panose="020B0604020202020204" pitchFamily="34" charset="0"/>
              </a:rPr>
              <a:t>Apoyo Administrativo </a:t>
            </a:r>
            <a:endParaRPr lang="es-MX" sz="600" dirty="0">
              <a:solidFill>
                <a:srgbClr val="000000"/>
              </a:solidFill>
            </a:endParaRPr>
          </a:p>
          <a:p>
            <a:pPr algn="ctr"/>
            <a:r>
              <a:rPr lang="es-MX" sz="600" dirty="0">
                <a:solidFill>
                  <a:srgbClr val="000000"/>
                </a:solidFill>
              </a:rPr>
              <a:t>M03025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</a:rPr>
              <a:t>Eventual </a:t>
            </a:r>
            <a:endParaRPr lang="es-MX" dirty="0"/>
          </a:p>
        </p:txBody>
      </p:sp>
      <p:sp>
        <p:nvSpPr>
          <p:cNvPr id="100" name="Rectangle 17">
            <a:extLst>
              <a:ext uri="{FF2B5EF4-FFF2-40B4-BE49-F238E27FC236}">
                <a16:creationId xmlns:a16="http://schemas.microsoft.com/office/drawing/2014/main" id="{2D3EBD37-4173-425F-A3DC-61E3976F1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8062" y="2921059"/>
            <a:ext cx="11811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MX" sz="600" dirty="0">
                <a:solidFill>
                  <a:srgbClr val="000000"/>
                </a:solidFill>
              </a:rPr>
              <a:t>Javier Martínez Perales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</a:rPr>
              <a:t>Titular del Área de Auditoria</a:t>
            </a:r>
          </a:p>
          <a:p>
            <a:pPr algn="ctr"/>
            <a:endParaRPr lang="es-MX" sz="600" dirty="0">
              <a:solidFill>
                <a:srgbClr val="000000"/>
              </a:solidFill>
            </a:endParaRPr>
          </a:p>
          <a:p>
            <a:pPr algn="ctr"/>
            <a:r>
              <a:rPr lang="es-MX" sz="600" dirty="0">
                <a:cs typeface="Arial" panose="020B0604020202020204" pitchFamily="34" charset="0"/>
              </a:rPr>
              <a:t>Apoyo Administrativo </a:t>
            </a:r>
            <a:endParaRPr lang="es-MX" sz="600" dirty="0">
              <a:solidFill>
                <a:srgbClr val="000000"/>
              </a:solidFill>
            </a:endParaRPr>
          </a:p>
          <a:p>
            <a:pPr algn="ctr"/>
            <a:r>
              <a:rPr lang="es-MX" sz="600" dirty="0">
                <a:solidFill>
                  <a:srgbClr val="000000"/>
                </a:solidFill>
              </a:rPr>
              <a:t>M03025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</a:rPr>
              <a:t>Eventual </a:t>
            </a:r>
            <a:endParaRPr lang="es-MX" dirty="0"/>
          </a:p>
          <a:p>
            <a:pPr algn="ctr"/>
            <a:r>
              <a:rPr lang="es-MX" sz="600" dirty="0">
                <a:solidFill>
                  <a:srgbClr val="000000"/>
                </a:solidFill>
              </a:rPr>
              <a:t> </a:t>
            </a:r>
          </a:p>
          <a:p>
            <a:pPr algn="ctr"/>
            <a:endParaRPr lang="es-MX" sz="600" dirty="0">
              <a:solidFill>
                <a:srgbClr val="000000"/>
              </a:solidFill>
            </a:endParaRPr>
          </a:p>
        </p:txBody>
      </p:sp>
      <p:sp>
        <p:nvSpPr>
          <p:cNvPr id="101" name="Rectangle 17">
            <a:extLst>
              <a:ext uri="{FF2B5EF4-FFF2-40B4-BE49-F238E27FC236}">
                <a16:creationId xmlns:a16="http://schemas.microsoft.com/office/drawing/2014/main" id="{84B0442D-1820-41B4-9CD6-D3732D8D3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7299" y="4169806"/>
            <a:ext cx="1181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MX" sz="600" dirty="0">
                <a:solidFill>
                  <a:srgbClr val="000000"/>
                </a:solidFill>
              </a:rPr>
              <a:t>Vacante 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</a:rPr>
              <a:t>Abogado Investigador del Área de Responsabilidades </a:t>
            </a:r>
          </a:p>
          <a:p>
            <a:pPr lvl="0" algn="ctr"/>
            <a:endParaRPr lang="es-MX" sz="600" dirty="0">
              <a:cs typeface="Arial" panose="020B0604020202020204" pitchFamily="34" charset="0"/>
            </a:endParaRPr>
          </a:p>
          <a:p>
            <a:pPr algn="ctr"/>
            <a:endParaRPr lang="es-MX" sz="600" dirty="0">
              <a:solidFill>
                <a:srgbClr val="000000"/>
              </a:solidFill>
            </a:endParaRPr>
          </a:p>
        </p:txBody>
      </p:sp>
      <p:sp>
        <p:nvSpPr>
          <p:cNvPr id="102" name="Rectangle 17">
            <a:extLst>
              <a:ext uri="{FF2B5EF4-FFF2-40B4-BE49-F238E27FC236}">
                <a16:creationId xmlns:a16="http://schemas.microsoft.com/office/drawing/2014/main" id="{3045EADC-5707-45F1-A60A-9A68EC95C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825" y="3999468"/>
            <a:ext cx="11811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MX" sz="600" dirty="0">
                <a:solidFill>
                  <a:srgbClr val="000000"/>
                </a:solidFill>
              </a:rPr>
              <a:t>Diana Karina Aguilar Cerda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</a:rPr>
              <a:t>Auxiliar de Auditoría 1</a:t>
            </a:r>
          </a:p>
          <a:p>
            <a:pPr algn="ctr"/>
            <a:endParaRPr lang="es-MX" sz="600" dirty="0">
              <a:solidFill>
                <a:srgbClr val="000000"/>
              </a:solidFill>
            </a:endParaRPr>
          </a:p>
          <a:p>
            <a:pPr algn="ctr"/>
            <a:endParaRPr lang="es-MX" sz="600" dirty="0">
              <a:solidFill>
                <a:srgbClr val="000000"/>
              </a:solidFill>
            </a:endParaRPr>
          </a:p>
          <a:p>
            <a:pPr lvl="0" algn="ctr"/>
            <a:r>
              <a:rPr lang="es-MX" sz="600" dirty="0">
                <a:cs typeface="Arial" panose="020B0604020202020204" pitchFamily="34" charset="0"/>
              </a:rPr>
              <a:t>Apoyo Administrativo </a:t>
            </a:r>
          </a:p>
          <a:p>
            <a:pPr lvl="0" algn="ctr"/>
            <a:r>
              <a:rPr lang="es-MX" sz="600" dirty="0">
                <a:cs typeface="Arial" panose="020B0604020202020204" pitchFamily="34" charset="0"/>
              </a:rPr>
              <a:t>M03025</a:t>
            </a:r>
          </a:p>
          <a:p>
            <a:pPr lvl="0" algn="ctr"/>
            <a:r>
              <a:rPr lang="es-MX" sz="600" dirty="0">
                <a:cs typeface="Arial" panose="020B0604020202020204" pitchFamily="34" charset="0"/>
              </a:rPr>
              <a:t>Eventual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</a:rPr>
              <a:t> </a:t>
            </a:r>
            <a:endParaRPr lang="es-MX" dirty="0"/>
          </a:p>
        </p:txBody>
      </p:sp>
      <p:sp>
        <p:nvSpPr>
          <p:cNvPr id="103" name="Rectangle 17">
            <a:extLst>
              <a:ext uri="{FF2B5EF4-FFF2-40B4-BE49-F238E27FC236}">
                <a16:creationId xmlns:a16="http://schemas.microsoft.com/office/drawing/2014/main" id="{07006AC1-949A-4E07-8A64-1666B8E27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3075" y="4105335"/>
            <a:ext cx="11811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MX" sz="600" dirty="0">
                <a:solidFill>
                  <a:srgbClr val="000000"/>
                </a:solidFill>
              </a:rPr>
              <a:t>Vacante 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</a:rPr>
              <a:t>Auxiliar de Auditoría 2</a:t>
            </a:r>
          </a:p>
          <a:p>
            <a:pPr algn="ctr"/>
            <a:endParaRPr lang="es-MX" sz="600" dirty="0">
              <a:solidFill>
                <a:srgbClr val="000000"/>
              </a:solidFill>
            </a:endParaRPr>
          </a:p>
          <a:p>
            <a:pPr algn="ctr"/>
            <a:endParaRPr lang="es-MX" sz="600" dirty="0">
              <a:solidFill>
                <a:srgbClr val="000000"/>
              </a:solidFill>
            </a:endParaRPr>
          </a:p>
          <a:p>
            <a:pPr algn="ctr"/>
            <a:endParaRPr lang="es-MX" sz="600" dirty="0">
              <a:solidFill>
                <a:srgbClr val="000000"/>
              </a:solidFill>
            </a:endParaRPr>
          </a:p>
          <a:p>
            <a:pPr algn="ctr"/>
            <a:endParaRPr lang="es-MX" sz="600" dirty="0">
              <a:solidFill>
                <a:srgbClr val="000000"/>
              </a:solidFill>
            </a:endParaRPr>
          </a:p>
        </p:txBody>
      </p:sp>
      <p:sp>
        <p:nvSpPr>
          <p:cNvPr id="60" name="Rectangle 74"/>
          <p:cNvSpPr>
            <a:spLocks noChangeArrowheads="1"/>
          </p:cNvSpPr>
          <p:nvPr/>
        </p:nvSpPr>
        <p:spPr bwMode="auto">
          <a:xfrm>
            <a:off x="4994275" y="4915987"/>
            <a:ext cx="1349375" cy="801688"/>
          </a:xfrm>
          <a:prstGeom prst="rect">
            <a:avLst/>
          </a:prstGeom>
          <a:noFill/>
          <a:ln w="635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1" name="Rectangle 78"/>
          <p:cNvSpPr>
            <a:spLocks noChangeArrowheads="1"/>
          </p:cNvSpPr>
          <p:nvPr/>
        </p:nvSpPr>
        <p:spPr bwMode="auto">
          <a:xfrm>
            <a:off x="4968608" y="5125275"/>
            <a:ext cx="13713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s-MX" sz="600" dirty="0">
                <a:cs typeface="Arial" panose="020B0604020202020204" pitchFamily="34" charset="0"/>
              </a:rPr>
              <a:t>Vacante  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</a:rPr>
              <a:t>Abogado Investigador del Área de Responsabilidades </a:t>
            </a:r>
          </a:p>
          <a:p>
            <a:pPr algn="ctr"/>
            <a:endParaRPr lang="es-MX" sz="600" dirty="0">
              <a:cs typeface="Arial" panose="020B0604020202020204" pitchFamily="34" charset="0"/>
            </a:endParaRPr>
          </a:p>
        </p:txBody>
      </p:sp>
      <p:cxnSp>
        <p:nvCxnSpPr>
          <p:cNvPr id="18" name="Conector recto 17"/>
          <p:cNvCxnSpPr>
            <a:cxnSpLocks/>
          </p:cNvCxnSpPr>
          <p:nvPr/>
        </p:nvCxnSpPr>
        <p:spPr>
          <a:xfrm flipH="1">
            <a:off x="3276600" y="4363678"/>
            <a:ext cx="11112" cy="189976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3280498" y="5276056"/>
            <a:ext cx="77065" cy="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74">
            <a:extLst>
              <a:ext uri="{FF2B5EF4-FFF2-40B4-BE49-F238E27FC236}">
                <a16:creationId xmlns:a16="http://schemas.microsoft.com/office/drawing/2014/main" id="{967F156F-22D4-4A8A-B50B-57D181654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111" y="5862594"/>
            <a:ext cx="1349375" cy="801688"/>
          </a:xfrm>
          <a:prstGeom prst="rect">
            <a:avLst/>
          </a:prstGeom>
          <a:noFill/>
          <a:ln w="635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7" name="Rectangle 78">
            <a:extLst>
              <a:ext uri="{FF2B5EF4-FFF2-40B4-BE49-F238E27FC236}">
                <a16:creationId xmlns:a16="http://schemas.microsoft.com/office/drawing/2014/main" id="{693B09B8-6B43-4156-9518-F0C959C49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5794" y="5986439"/>
            <a:ext cx="12476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s-ES" sz="600" dirty="0">
                <a:cs typeface="Arial" panose="020B0604020202020204" pitchFamily="34" charset="0"/>
              </a:rPr>
              <a:t>V</a:t>
            </a:r>
            <a:r>
              <a:rPr lang="es-MX" sz="600" dirty="0" err="1">
                <a:cs typeface="Arial" panose="020B0604020202020204" pitchFamily="34" charset="0"/>
              </a:rPr>
              <a:t>acante</a:t>
            </a:r>
            <a:r>
              <a:rPr lang="es-MX" sz="600" dirty="0">
                <a:cs typeface="Arial" panose="020B0604020202020204" pitchFamily="34" charset="0"/>
              </a:rPr>
              <a:t> </a:t>
            </a:r>
          </a:p>
          <a:p>
            <a:pPr lvl="0" algn="ctr"/>
            <a:endParaRPr lang="es-MX" sz="600" dirty="0">
              <a:cs typeface="Arial" panose="020B0604020202020204" pitchFamily="34" charset="0"/>
            </a:endParaRPr>
          </a:p>
          <a:p>
            <a:pPr lvl="0" algn="ctr"/>
            <a:r>
              <a:rPr lang="es-MX" sz="600" dirty="0">
                <a:cs typeface="Arial" panose="020B0604020202020204" pitchFamily="34" charset="0"/>
              </a:rPr>
              <a:t>Auxiliar Líder de Área de Investigación</a:t>
            </a:r>
          </a:p>
        </p:txBody>
      </p: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C4551792-4879-451B-AEA3-141A67C59F51}"/>
              </a:ext>
            </a:extLst>
          </p:cNvPr>
          <p:cNvCxnSpPr/>
          <p:nvPr/>
        </p:nvCxnSpPr>
        <p:spPr>
          <a:xfrm>
            <a:off x="3271046" y="6263438"/>
            <a:ext cx="77065" cy="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Rectangle 78">
            <a:extLst>
              <a:ext uri="{FF2B5EF4-FFF2-40B4-BE49-F238E27FC236}">
                <a16:creationId xmlns:a16="http://schemas.microsoft.com/office/drawing/2014/main" id="{E9A6401B-E6F0-4700-8CE6-07FA27733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150" y="5096670"/>
            <a:ext cx="13713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s-MX" sz="600" dirty="0">
                <a:cs typeface="Arial" panose="020B0604020202020204" pitchFamily="34" charset="0"/>
              </a:rPr>
              <a:t>Vacante </a:t>
            </a:r>
          </a:p>
          <a:p>
            <a:pPr lvl="0" algn="ctr"/>
            <a:endParaRPr lang="es-MX" sz="600" dirty="0">
              <a:cs typeface="Arial" panose="020B0604020202020204" pitchFamily="34" charset="0"/>
            </a:endParaRPr>
          </a:p>
          <a:p>
            <a:pPr lvl="0" algn="ctr"/>
            <a:r>
              <a:rPr lang="es-MX" sz="600" dirty="0">
                <a:cs typeface="Arial" panose="020B0604020202020204" pitchFamily="34" charset="0"/>
              </a:rPr>
              <a:t>Abogado Investigador De Quejas y Denuncias </a:t>
            </a:r>
          </a:p>
          <a:p>
            <a:pPr algn="ctr"/>
            <a:endParaRPr lang="es-MX" sz="600" dirty="0">
              <a:cs typeface="Arial" panose="020B0604020202020204" pitchFamily="34" charset="0"/>
            </a:endParaRPr>
          </a:p>
        </p:txBody>
      </p:sp>
      <p:sp>
        <p:nvSpPr>
          <p:cNvPr id="70" name="Rectangle 74">
            <a:extLst>
              <a:ext uri="{FF2B5EF4-FFF2-40B4-BE49-F238E27FC236}">
                <a16:creationId xmlns:a16="http://schemas.microsoft.com/office/drawing/2014/main" id="{F6B49BEB-1630-45FC-9D46-EA5A9EC64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8545" y="4944329"/>
            <a:ext cx="1349375" cy="801688"/>
          </a:xfrm>
          <a:prstGeom prst="rect">
            <a:avLst/>
          </a:prstGeom>
          <a:noFill/>
          <a:ln w="635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E51B6591-51AF-4D83-9AE3-4E417D58795B}"/>
              </a:ext>
            </a:extLst>
          </p:cNvPr>
          <p:cNvCxnSpPr>
            <a:cxnSpLocks/>
          </p:cNvCxnSpPr>
          <p:nvPr/>
        </p:nvCxnSpPr>
        <p:spPr>
          <a:xfrm>
            <a:off x="4911508" y="4316911"/>
            <a:ext cx="0" cy="1028263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DC530FB2-E9E0-43F4-80CD-0DA80EAC39CF}"/>
              </a:ext>
            </a:extLst>
          </p:cNvPr>
          <p:cNvCxnSpPr>
            <a:cxnSpLocks/>
          </p:cNvCxnSpPr>
          <p:nvPr/>
        </p:nvCxnSpPr>
        <p:spPr>
          <a:xfrm>
            <a:off x="4911508" y="5345173"/>
            <a:ext cx="83296" cy="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Rectangle 87">
            <a:extLst>
              <a:ext uri="{FF2B5EF4-FFF2-40B4-BE49-F238E27FC236}">
                <a16:creationId xmlns:a16="http://schemas.microsoft.com/office/drawing/2014/main" id="{D0DEDBD8-A497-4CDF-8524-595BD4DDA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4880769"/>
            <a:ext cx="1349375" cy="801688"/>
          </a:xfrm>
          <a:prstGeom prst="rect">
            <a:avLst/>
          </a:prstGeom>
          <a:noFill/>
          <a:ln w="635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4" name="Rectangle 87">
            <a:extLst>
              <a:ext uri="{FF2B5EF4-FFF2-40B4-BE49-F238E27FC236}">
                <a16:creationId xmlns:a16="http://schemas.microsoft.com/office/drawing/2014/main" id="{A57A4EBD-63A3-4CE8-8589-7F5DD881A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7831" y="4883181"/>
            <a:ext cx="1349375" cy="801688"/>
          </a:xfrm>
          <a:prstGeom prst="rect">
            <a:avLst/>
          </a:prstGeom>
          <a:noFill/>
          <a:ln w="635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E8F84422-173F-47FC-BBCA-630E80EC271D}"/>
              </a:ext>
            </a:extLst>
          </p:cNvPr>
          <p:cNvCxnSpPr>
            <a:stCxn id="14" idx="1"/>
          </p:cNvCxnSpPr>
          <p:nvPr/>
        </p:nvCxnSpPr>
        <p:spPr>
          <a:xfrm>
            <a:off x="7948612" y="3766344"/>
            <a:ext cx="0" cy="1547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ABFBBDE0-4E3B-45BF-811D-BB122A28C6E6}"/>
              </a:ext>
            </a:extLst>
          </p:cNvPr>
          <p:cNvCxnSpPr>
            <a:cxnSpLocks/>
          </p:cNvCxnSpPr>
          <p:nvPr/>
        </p:nvCxnSpPr>
        <p:spPr>
          <a:xfrm>
            <a:off x="7866062" y="5309941"/>
            <a:ext cx="181768" cy="2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288 Rectángulo">
            <a:extLst>
              <a:ext uri="{FF2B5EF4-FFF2-40B4-BE49-F238E27FC236}">
                <a16:creationId xmlns:a16="http://schemas.microsoft.com/office/drawing/2014/main" id="{E25D4820-DE43-4B00-A50C-24A50C606569}"/>
              </a:ext>
            </a:extLst>
          </p:cNvPr>
          <p:cNvSpPr/>
          <p:nvPr/>
        </p:nvSpPr>
        <p:spPr>
          <a:xfrm>
            <a:off x="8026421" y="4944330"/>
            <a:ext cx="13921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600" dirty="0">
                <a:solidFill>
                  <a:srgbClr val="000000"/>
                </a:solidFill>
                <a:latin typeface="Arial" panose="020B0604020202020204" pitchFamily="34" charset="0"/>
              </a:rPr>
              <a:t>Beatriz Adriana Contreras Martínez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600" dirty="0">
                <a:solidFill>
                  <a:srgbClr val="000000"/>
                </a:solidFill>
                <a:latin typeface="Arial" panose="020B0604020202020204" pitchFamily="34" charset="0"/>
              </a:rPr>
              <a:t>Auxiliar de Auditoría 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600" dirty="0">
                <a:solidFill>
                  <a:srgbClr val="000000"/>
                </a:solidFill>
                <a:latin typeface="Arial" panose="020B0604020202020204" pitchFamily="34" charset="0"/>
              </a:rPr>
              <a:t>Apoyo Administrativo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600" dirty="0">
                <a:solidFill>
                  <a:srgbClr val="000000"/>
                </a:solidFill>
                <a:latin typeface="Arial" panose="020B0604020202020204" pitchFamily="34" charset="0"/>
              </a:rPr>
              <a:t>M03025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600" dirty="0">
                <a:solidFill>
                  <a:srgbClr val="000000"/>
                </a:solidFill>
                <a:latin typeface="Arial" panose="020B0604020202020204" pitchFamily="34" charset="0"/>
              </a:rPr>
              <a:t>Eventual</a:t>
            </a:r>
          </a:p>
        </p:txBody>
      </p:sp>
      <p:sp>
        <p:nvSpPr>
          <p:cNvPr id="79" name="286 Rectángulo">
            <a:extLst>
              <a:ext uri="{FF2B5EF4-FFF2-40B4-BE49-F238E27FC236}">
                <a16:creationId xmlns:a16="http://schemas.microsoft.com/office/drawing/2014/main" id="{15F253BB-ECA1-47DB-8A06-0EDF06EAF923}"/>
              </a:ext>
            </a:extLst>
          </p:cNvPr>
          <p:cNvSpPr/>
          <p:nvPr/>
        </p:nvSpPr>
        <p:spPr>
          <a:xfrm>
            <a:off x="6511185" y="4925584"/>
            <a:ext cx="132629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600" dirty="0">
                <a:solidFill>
                  <a:srgbClr val="000000"/>
                </a:solidFill>
                <a:latin typeface="Arial" panose="020B0604020202020204" pitchFamily="34" charset="0"/>
              </a:rPr>
              <a:t>Oscar Javier Esquivel Martínez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600" dirty="0">
                <a:solidFill>
                  <a:srgbClr val="000000"/>
                </a:solidFill>
                <a:latin typeface="Arial" panose="020B0604020202020204" pitchFamily="34" charset="0"/>
              </a:rPr>
              <a:t>Auxiliar de Auditoría 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600" dirty="0">
                <a:solidFill>
                  <a:srgbClr val="000000"/>
                </a:solidFill>
                <a:latin typeface="Arial" panose="020B0604020202020204" pitchFamily="34" charset="0"/>
              </a:rPr>
              <a:t>Apoyo Administrativo en Salud A2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600" dirty="0">
                <a:solidFill>
                  <a:srgbClr val="000000"/>
                </a:solidFill>
                <a:latin typeface="Arial" panose="020B0604020202020204" pitchFamily="34" charset="0"/>
              </a:rPr>
              <a:t>M03025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600" dirty="0">
                <a:solidFill>
                  <a:srgbClr val="000000"/>
                </a:solidFill>
                <a:latin typeface="Arial" panose="020B0604020202020204" pitchFamily="34" charset="0"/>
              </a:rPr>
              <a:t>Formalizados II</a:t>
            </a:r>
          </a:p>
        </p:txBody>
      </p:sp>
      <p:pic>
        <p:nvPicPr>
          <p:cNvPr id="80" name="Imagen 2">
            <a:extLst>
              <a:ext uri="{FF2B5EF4-FFF2-40B4-BE49-F238E27FC236}">
                <a16:creationId xmlns:a16="http://schemas.microsoft.com/office/drawing/2014/main" id="{03953E8E-9368-48F6-81D9-12445A7FA7FD}"/>
              </a:ext>
            </a:extLst>
          </p:cNvPr>
          <p:cNvPicPr>
            <a:picLocks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58"/>
          <a:stretch/>
        </p:blipFill>
        <p:spPr bwMode="auto">
          <a:xfrm>
            <a:off x="0" y="157150"/>
            <a:ext cx="3032374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155AD23F-CD43-43E9-95DF-85A53031858D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595940" y="181213"/>
            <a:ext cx="2341067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59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 flipH="1">
            <a:off x="4448731" y="349514"/>
            <a:ext cx="3370738" cy="400095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Vinculación y Enlace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5 CuadroTexto"/>
          <p:cNvSpPr txBox="1"/>
          <p:nvPr/>
        </p:nvSpPr>
        <p:spPr>
          <a:xfrm>
            <a:off x="5982526" y="6552486"/>
            <a:ext cx="45496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prstClr val="black"/>
                </a:solidFill>
              </a:rPr>
              <a:t>Al cierre de ésta publicación no se cuenta con Vacantes en los puestos de éste nivel.</a:t>
            </a:r>
            <a:endParaRPr lang="es-MX" sz="1000" dirty="0">
              <a:solidFill>
                <a:prstClr val="black"/>
              </a:solidFill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BE4F6F0B-AD17-4DB1-BC67-0CCA5468C20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667001" y="1138238"/>
            <a:ext cx="6523037" cy="4581525"/>
            <a:chOff x="705" y="1050"/>
            <a:chExt cx="4109" cy="2886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6364FE08-2C0C-467D-9D93-6148880836F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705" y="1050"/>
              <a:ext cx="4101" cy="2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453FE3E2-D1F5-46B5-A300-6BC33FC29A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3" y="1536"/>
              <a:ext cx="1467" cy="681"/>
            </a:xfrm>
            <a:custGeom>
              <a:avLst/>
              <a:gdLst>
                <a:gd name="T0" fmla="*/ 0 w 1467"/>
                <a:gd name="T1" fmla="*/ 0 h 681"/>
                <a:gd name="T2" fmla="*/ 0 w 1467"/>
                <a:gd name="T3" fmla="*/ 606 h 681"/>
                <a:gd name="T4" fmla="*/ 1467 w 1467"/>
                <a:gd name="T5" fmla="*/ 606 h 681"/>
                <a:gd name="T6" fmla="*/ 1467 w 1467"/>
                <a:gd name="T7" fmla="*/ 681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7" h="681">
                  <a:moveTo>
                    <a:pt x="0" y="0"/>
                  </a:moveTo>
                  <a:lnTo>
                    <a:pt x="0" y="606"/>
                  </a:lnTo>
                  <a:lnTo>
                    <a:pt x="1467" y="606"/>
                  </a:lnTo>
                  <a:lnTo>
                    <a:pt x="1467" y="681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537D7C9C-2962-41FF-B36C-184C72ABA0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0" y="1536"/>
              <a:ext cx="583" cy="663"/>
            </a:xfrm>
            <a:custGeom>
              <a:avLst/>
              <a:gdLst>
                <a:gd name="T0" fmla="*/ 583 w 583"/>
                <a:gd name="T1" fmla="*/ 0 h 663"/>
                <a:gd name="T2" fmla="*/ 583 w 583"/>
                <a:gd name="T3" fmla="*/ 606 h 663"/>
                <a:gd name="T4" fmla="*/ 0 w 583"/>
                <a:gd name="T5" fmla="*/ 606 h 663"/>
                <a:gd name="T6" fmla="*/ 0 w 583"/>
                <a:gd name="T7" fmla="*/ 663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3" h="663">
                  <a:moveTo>
                    <a:pt x="583" y="0"/>
                  </a:moveTo>
                  <a:lnTo>
                    <a:pt x="583" y="606"/>
                  </a:lnTo>
                  <a:lnTo>
                    <a:pt x="0" y="606"/>
                  </a:lnTo>
                  <a:lnTo>
                    <a:pt x="0" y="663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61156B39-9FD2-4FC6-A30C-AA058A3DAC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3" y="1536"/>
              <a:ext cx="442" cy="674"/>
            </a:xfrm>
            <a:custGeom>
              <a:avLst/>
              <a:gdLst>
                <a:gd name="T0" fmla="*/ 0 w 442"/>
                <a:gd name="T1" fmla="*/ 0 h 674"/>
                <a:gd name="T2" fmla="*/ 0 w 442"/>
                <a:gd name="T3" fmla="*/ 606 h 674"/>
                <a:gd name="T4" fmla="*/ 442 w 442"/>
                <a:gd name="T5" fmla="*/ 606 h 674"/>
                <a:gd name="T6" fmla="*/ 442 w 442"/>
                <a:gd name="T7" fmla="*/ 674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2" h="674">
                  <a:moveTo>
                    <a:pt x="0" y="0"/>
                  </a:moveTo>
                  <a:lnTo>
                    <a:pt x="0" y="606"/>
                  </a:lnTo>
                  <a:lnTo>
                    <a:pt x="442" y="606"/>
                  </a:lnTo>
                  <a:lnTo>
                    <a:pt x="442" y="674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638C4EDE-8DC2-4960-9303-B9D0FB91C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1" y="1536"/>
              <a:ext cx="1622" cy="663"/>
            </a:xfrm>
            <a:custGeom>
              <a:avLst/>
              <a:gdLst>
                <a:gd name="T0" fmla="*/ 1622 w 1622"/>
                <a:gd name="T1" fmla="*/ 0 h 663"/>
                <a:gd name="T2" fmla="*/ 1622 w 1622"/>
                <a:gd name="T3" fmla="*/ 606 h 663"/>
                <a:gd name="T4" fmla="*/ 0 w 1622"/>
                <a:gd name="T5" fmla="*/ 606 h 663"/>
                <a:gd name="T6" fmla="*/ 0 w 1622"/>
                <a:gd name="T7" fmla="*/ 663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2" h="663">
                  <a:moveTo>
                    <a:pt x="1622" y="0"/>
                  </a:moveTo>
                  <a:lnTo>
                    <a:pt x="1622" y="606"/>
                  </a:lnTo>
                  <a:lnTo>
                    <a:pt x="0" y="606"/>
                  </a:lnTo>
                  <a:lnTo>
                    <a:pt x="0" y="663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C099B0F6-AA85-41D3-80A9-1489396E9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" y="2723"/>
              <a:ext cx="529" cy="345"/>
            </a:xfrm>
            <a:custGeom>
              <a:avLst/>
              <a:gdLst>
                <a:gd name="T0" fmla="*/ 529 w 529"/>
                <a:gd name="T1" fmla="*/ 0 h 345"/>
                <a:gd name="T2" fmla="*/ 529 w 529"/>
                <a:gd name="T3" fmla="*/ 23 h 345"/>
                <a:gd name="T4" fmla="*/ 0 w 529"/>
                <a:gd name="T5" fmla="*/ 23 h 345"/>
                <a:gd name="T6" fmla="*/ 0 w 529"/>
                <a:gd name="T7" fmla="*/ 345 h 345"/>
                <a:gd name="T8" fmla="*/ 74 w 529"/>
                <a:gd name="T9" fmla="*/ 345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9" h="345">
                  <a:moveTo>
                    <a:pt x="529" y="0"/>
                  </a:moveTo>
                  <a:lnTo>
                    <a:pt x="529" y="23"/>
                  </a:lnTo>
                  <a:lnTo>
                    <a:pt x="0" y="23"/>
                  </a:lnTo>
                  <a:lnTo>
                    <a:pt x="0" y="345"/>
                  </a:lnTo>
                  <a:lnTo>
                    <a:pt x="74" y="345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38C096B5-F758-480D-A115-5C8FA0AF604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" y="2679"/>
              <a:ext cx="529" cy="981"/>
            </a:xfrm>
            <a:custGeom>
              <a:avLst/>
              <a:gdLst>
                <a:gd name="T0" fmla="*/ 529 w 529"/>
                <a:gd name="T1" fmla="*/ 0 h 981"/>
                <a:gd name="T2" fmla="*/ 529 w 529"/>
                <a:gd name="T3" fmla="*/ 67 h 981"/>
                <a:gd name="T4" fmla="*/ 0 w 529"/>
                <a:gd name="T5" fmla="*/ 67 h 981"/>
                <a:gd name="T6" fmla="*/ 0 w 529"/>
                <a:gd name="T7" fmla="*/ 981 h 981"/>
                <a:gd name="T8" fmla="*/ 74 w 529"/>
                <a:gd name="T9" fmla="*/ 981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9" h="981">
                  <a:moveTo>
                    <a:pt x="529" y="0"/>
                  </a:moveTo>
                  <a:lnTo>
                    <a:pt x="529" y="67"/>
                  </a:lnTo>
                  <a:lnTo>
                    <a:pt x="0" y="67"/>
                  </a:lnTo>
                  <a:lnTo>
                    <a:pt x="0" y="981"/>
                  </a:lnTo>
                  <a:lnTo>
                    <a:pt x="74" y="981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0E054165-DC75-4D25-8A6F-87AA5B075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9" y="2690"/>
              <a:ext cx="476" cy="344"/>
            </a:xfrm>
            <a:custGeom>
              <a:avLst/>
              <a:gdLst>
                <a:gd name="T0" fmla="*/ 476 w 476"/>
                <a:gd name="T1" fmla="*/ 0 h 344"/>
                <a:gd name="T2" fmla="*/ 476 w 476"/>
                <a:gd name="T3" fmla="*/ 23 h 344"/>
                <a:gd name="T4" fmla="*/ 0 w 476"/>
                <a:gd name="T5" fmla="*/ 23 h 344"/>
                <a:gd name="T6" fmla="*/ 0 w 476"/>
                <a:gd name="T7" fmla="*/ 344 h 344"/>
                <a:gd name="T8" fmla="*/ 60 w 476"/>
                <a:gd name="T9" fmla="*/ 34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" h="344">
                  <a:moveTo>
                    <a:pt x="476" y="0"/>
                  </a:moveTo>
                  <a:lnTo>
                    <a:pt x="476" y="23"/>
                  </a:lnTo>
                  <a:lnTo>
                    <a:pt x="0" y="23"/>
                  </a:lnTo>
                  <a:lnTo>
                    <a:pt x="0" y="344"/>
                  </a:lnTo>
                  <a:lnTo>
                    <a:pt x="60" y="344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7FD16B08-4A82-4B97-BF78-6E9E4B20AF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9" y="2690"/>
              <a:ext cx="476" cy="920"/>
            </a:xfrm>
            <a:custGeom>
              <a:avLst/>
              <a:gdLst>
                <a:gd name="T0" fmla="*/ 476 w 476"/>
                <a:gd name="T1" fmla="*/ 0 h 920"/>
                <a:gd name="T2" fmla="*/ 476 w 476"/>
                <a:gd name="T3" fmla="*/ 23 h 920"/>
                <a:gd name="T4" fmla="*/ 0 w 476"/>
                <a:gd name="T5" fmla="*/ 23 h 920"/>
                <a:gd name="T6" fmla="*/ 0 w 476"/>
                <a:gd name="T7" fmla="*/ 920 h 920"/>
                <a:gd name="T8" fmla="*/ 60 w 476"/>
                <a:gd name="T9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" h="920">
                  <a:moveTo>
                    <a:pt x="476" y="0"/>
                  </a:moveTo>
                  <a:lnTo>
                    <a:pt x="476" y="23"/>
                  </a:lnTo>
                  <a:lnTo>
                    <a:pt x="0" y="23"/>
                  </a:lnTo>
                  <a:lnTo>
                    <a:pt x="0" y="920"/>
                  </a:lnTo>
                  <a:lnTo>
                    <a:pt x="60" y="920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43E7B491-110C-4FDE-A1DA-33DE6810C0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3" y="1559"/>
              <a:ext cx="59" cy="264"/>
            </a:xfrm>
            <a:custGeom>
              <a:avLst/>
              <a:gdLst>
                <a:gd name="T0" fmla="*/ 0 w 59"/>
                <a:gd name="T1" fmla="*/ 0 h 264"/>
                <a:gd name="T2" fmla="*/ 0 w 59"/>
                <a:gd name="T3" fmla="*/ 264 h 264"/>
                <a:gd name="T4" fmla="*/ 59 w 59"/>
                <a:gd name="T5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64">
                  <a:moveTo>
                    <a:pt x="0" y="0"/>
                  </a:moveTo>
                  <a:lnTo>
                    <a:pt x="0" y="264"/>
                  </a:lnTo>
                  <a:lnTo>
                    <a:pt x="59" y="264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25A7AB8A-C09B-48A2-8C73-2FE51F3036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" y="1559"/>
              <a:ext cx="71" cy="264"/>
            </a:xfrm>
            <a:custGeom>
              <a:avLst/>
              <a:gdLst>
                <a:gd name="T0" fmla="*/ 71 w 71"/>
                <a:gd name="T1" fmla="*/ 0 h 264"/>
                <a:gd name="T2" fmla="*/ 71 w 71"/>
                <a:gd name="T3" fmla="*/ 264 h 264"/>
                <a:gd name="T4" fmla="*/ 0 w 71"/>
                <a:gd name="T5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1" h="264">
                  <a:moveTo>
                    <a:pt x="71" y="0"/>
                  </a:moveTo>
                  <a:lnTo>
                    <a:pt x="71" y="264"/>
                  </a:lnTo>
                  <a:lnTo>
                    <a:pt x="0" y="264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B7E64104-0833-4002-9531-4F3E9C48B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5" y="1056"/>
              <a:ext cx="797" cy="480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4D1E98C9-664A-436A-BC34-1529941D8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6" y="2217"/>
              <a:ext cx="908" cy="480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1892DE84-CCC0-440A-9AE3-E001362C7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6" y="2217"/>
              <a:ext cx="908" cy="480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8" name="Rectangle 26">
              <a:extLst>
                <a:ext uri="{FF2B5EF4-FFF2-40B4-BE49-F238E27FC236}">
                  <a16:creationId xmlns:a16="http://schemas.microsoft.com/office/drawing/2014/main" id="{776B0672-09BE-450B-9C12-D76513378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6" y="2217"/>
              <a:ext cx="908" cy="480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4123" name="Picture 27">
              <a:extLst>
                <a:ext uri="{FF2B5EF4-FFF2-40B4-BE49-F238E27FC236}">
                  <a16:creationId xmlns:a16="http://schemas.microsoft.com/office/drawing/2014/main" id="{05EE874A-C0ED-431B-8F30-9EE2AFC60F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4" y="2203"/>
              <a:ext cx="960" cy="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4" name="Picture 28">
              <a:extLst>
                <a:ext uri="{FF2B5EF4-FFF2-40B4-BE49-F238E27FC236}">
                  <a16:creationId xmlns:a16="http://schemas.microsoft.com/office/drawing/2014/main" id="{BD85CD6F-FA6E-4AB4-B51F-8C446E32E9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4" y="2203"/>
              <a:ext cx="960" cy="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Rectangle 29">
              <a:extLst>
                <a:ext uri="{FF2B5EF4-FFF2-40B4-BE49-F238E27FC236}">
                  <a16:creationId xmlns:a16="http://schemas.microsoft.com/office/drawing/2014/main" id="{54198AC0-4EA5-44EA-8A2B-8461D09AA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6" y="2217"/>
              <a:ext cx="908" cy="480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4126" name="Picture 30">
              <a:extLst>
                <a:ext uri="{FF2B5EF4-FFF2-40B4-BE49-F238E27FC236}">
                  <a16:creationId xmlns:a16="http://schemas.microsoft.com/office/drawing/2014/main" id="{FD8BA82A-2C6B-48E4-B7D1-6023EC5FD2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8" y="2311"/>
              <a:ext cx="623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Rectangle 39">
              <a:extLst>
                <a:ext uri="{FF2B5EF4-FFF2-40B4-BE49-F238E27FC236}">
                  <a16:creationId xmlns:a16="http://schemas.microsoft.com/office/drawing/2014/main" id="{08ED37D6-9F7A-4D0F-8A2D-12A6F64CB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5" y="2199"/>
              <a:ext cx="909" cy="480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8" name="Rectangle 40">
              <a:extLst>
                <a:ext uri="{FF2B5EF4-FFF2-40B4-BE49-F238E27FC236}">
                  <a16:creationId xmlns:a16="http://schemas.microsoft.com/office/drawing/2014/main" id="{8D9C3368-C0CB-4517-B108-FD8067713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5" y="2199"/>
              <a:ext cx="909" cy="480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9" name="Rectangle 41">
              <a:extLst>
                <a:ext uri="{FF2B5EF4-FFF2-40B4-BE49-F238E27FC236}">
                  <a16:creationId xmlns:a16="http://schemas.microsoft.com/office/drawing/2014/main" id="{2F16FBC5-3E52-4FF6-9977-FDD6A6DCA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5" y="2199"/>
              <a:ext cx="909" cy="480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4138" name="Picture 42">
              <a:extLst>
                <a:ext uri="{FF2B5EF4-FFF2-40B4-BE49-F238E27FC236}">
                  <a16:creationId xmlns:a16="http://schemas.microsoft.com/office/drawing/2014/main" id="{FFC62312-E2F9-4881-9CAA-C85252B9E4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4" y="2187"/>
              <a:ext cx="959" cy="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39" name="Picture 43">
              <a:extLst>
                <a:ext uri="{FF2B5EF4-FFF2-40B4-BE49-F238E27FC236}">
                  <a16:creationId xmlns:a16="http://schemas.microsoft.com/office/drawing/2014/main" id="{ACB0F33E-B32F-4FBA-B818-4D334C8C76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4" y="2187"/>
              <a:ext cx="959" cy="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Rectangle 44">
              <a:extLst>
                <a:ext uri="{FF2B5EF4-FFF2-40B4-BE49-F238E27FC236}">
                  <a16:creationId xmlns:a16="http://schemas.microsoft.com/office/drawing/2014/main" id="{FD83CE18-DF39-481C-AE7C-27D2AA984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5" y="2199"/>
              <a:ext cx="909" cy="480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4141" name="Picture 45">
              <a:extLst>
                <a:ext uri="{FF2B5EF4-FFF2-40B4-BE49-F238E27FC236}">
                  <a16:creationId xmlns:a16="http://schemas.microsoft.com/office/drawing/2014/main" id="{2064491A-2179-48A9-956C-C8B3AD851D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8" y="2249"/>
              <a:ext cx="515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42" name="Picture 46">
              <a:extLst>
                <a:ext uri="{FF2B5EF4-FFF2-40B4-BE49-F238E27FC236}">
                  <a16:creationId xmlns:a16="http://schemas.microsoft.com/office/drawing/2014/main" id="{340650C3-C9AC-462E-8A35-6A87309083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8" y="2249"/>
              <a:ext cx="515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Rectangle 55">
              <a:extLst>
                <a:ext uri="{FF2B5EF4-FFF2-40B4-BE49-F238E27FC236}">
                  <a16:creationId xmlns:a16="http://schemas.microsoft.com/office/drawing/2014/main" id="{FC2B930B-7F9E-4352-B9D3-BC414F275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1" y="2608"/>
              <a:ext cx="13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s-MX" altLang="es-MX" sz="600">
                  <a:solidFill>
                    <a:srgbClr val="000000"/>
                  </a:solidFill>
                </a:rPr>
                <a:t> </a:t>
              </a:r>
              <a:endParaRPr lang="es-MX" altLang="es-MX"/>
            </a:p>
          </p:txBody>
        </p:sp>
        <p:sp>
          <p:nvSpPr>
            <p:cNvPr id="50" name="Rectangle 56">
              <a:extLst>
                <a:ext uri="{FF2B5EF4-FFF2-40B4-BE49-F238E27FC236}">
                  <a16:creationId xmlns:a16="http://schemas.microsoft.com/office/drawing/2014/main" id="{4F6E6E79-D59B-4AEC-83EC-F52DEB154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1" y="2210"/>
              <a:ext cx="908" cy="480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51" name="Rectangle 57">
              <a:extLst>
                <a:ext uri="{FF2B5EF4-FFF2-40B4-BE49-F238E27FC236}">
                  <a16:creationId xmlns:a16="http://schemas.microsoft.com/office/drawing/2014/main" id="{9DFAD9E2-C6F3-4AFA-82A3-11DC872B8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1" y="2210"/>
              <a:ext cx="908" cy="480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52" name="Rectangle 58">
              <a:extLst>
                <a:ext uri="{FF2B5EF4-FFF2-40B4-BE49-F238E27FC236}">
                  <a16:creationId xmlns:a16="http://schemas.microsoft.com/office/drawing/2014/main" id="{E2D3772F-EA4C-4066-89B4-C1CAA17F4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1" y="2210"/>
              <a:ext cx="908" cy="480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4155" name="Picture 59">
              <a:extLst>
                <a:ext uri="{FF2B5EF4-FFF2-40B4-BE49-F238E27FC236}">
                  <a16:creationId xmlns:a16="http://schemas.microsoft.com/office/drawing/2014/main" id="{560FEC98-CA7A-4E6D-8EC9-6E55D3B462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9" y="2195"/>
              <a:ext cx="959" cy="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56" name="Picture 60">
              <a:extLst>
                <a:ext uri="{FF2B5EF4-FFF2-40B4-BE49-F238E27FC236}">
                  <a16:creationId xmlns:a16="http://schemas.microsoft.com/office/drawing/2014/main" id="{E69BE641-0FE7-4C99-A189-DF020BFF68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9" y="2195"/>
              <a:ext cx="959" cy="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" name="Rectangle 61">
              <a:extLst>
                <a:ext uri="{FF2B5EF4-FFF2-40B4-BE49-F238E27FC236}">
                  <a16:creationId xmlns:a16="http://schemas.microsoft.com/office/drawing/2014/main" id="{5933941A-773F-4978-B10A-0729D20E4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1" y="2210"/>
              <a:ext cx="908" cy="480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4158" name="Picture 62">
              <a:extLst>
                <a:ext uri="{FF2B5EF4-FFF2-40B4-BE49-F238E27FC236}">
                  <a16:creationId xmlns:a16="http://schemas.microsoft.com/office/drawing/2014/main" id="{12BBBFC0-0D7F-43EB-BD32-5BF5D545DC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" y="2288"/>
              <a:ext cx="643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59" name="Picture 63">
              <a:extLst>
                <a:ext uri="{FF2B5EF4-FFF2-40B4-BE49-F238E27FC236}">
                  <a16:creationId xmlns:a16="http://schemas.microsoft.com/office/drawing/2014/main" id="{C52578F3-D2F9-4B4A-B9EA-AB5B2B1340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" y="2288"/>
              <a:ext cx="643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0" name="Rectangle 70">
              <a:extLst>
                <a:ext uri="{FF2B5EF4-FFF2-40B4-BE49-F238E27FC236}">
                  <a16:creationId xmlns:a16="http://schemas.microsoft.com/office/drawing/2014/main" id="{0BB7A06A-FBF0-4934-B540-C7E28FBA6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2199"/>
              <a:ext cx="935" cy="480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1" name="Rectangle 71">
              <a:extLst>
                <a:ext uri="{FF2B5EF4-FFF2-40B4-BE49-F238E27FC236}">
                  <a16:creationId xmlns:a16="http://schemas.microsoft.com/office/drawing/2014/main" id="{0CE30F57-753A-47C6-8AB8-8D370A4151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2199"/>
              <a:ext cx="935" cy="480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2" name="Rectangle 72">
              <a:extLst>
                <a:ext uri="{FF2B5EF4-FFF2-40B4-BE49-F238E27FC236}">
                  <a16:creationId xmlns:a16="http://schemas.microsoft.com/office/drawing/2014/main" id="{2BC02378-ED02-4FBD-B77A-384D39E6C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2199"/>
              <a:ext cx="935" cy="480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4169" name="Picture 73">
              <a:extLst>
                <a:ext uri="{FF2B5EF4-FFF2-40B4-BE49-F238E27FC236}">
                  <a16:creationId xmlns:a16="http://schemas.microsoft.com/office/drawing/2014/main" id="{A4EA60F6-AAFB-4917-9677-4ECE96E5E7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" y="2187"/>
              <a:ext cx="987" cy="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70" name="Picture 74">
              <a:extLst>
                <a:ext uri="{FF2B5EF4-FFF2-40B4-BE49-F238E27FC236}">
                  <a16:creationId xmlns:a16="http://schemas.microsoft.com/office/drawing/2014/main" id="{334DD860-BC40-43F6-8FF1-7DD01E17A9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" y="2187"/>
              <a:ext cx="987" cy="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" name="Rectangle 75">
              <a:extLst>
                <a:ext uri="{FF2B5EF4-FFF2-40B4-BE49-F238E27FC236}">
                  <a16:creationId xmlns:a16="http://schemas.microsoft.com/office/drawing/2014/main" id="{53FCDD7A-2833-4C32-A831-2B7C967A6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2199"/>
              <a:ext cx="935" cy="480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4172" name="Picture 76">
              <a:extLst>
                <a:ext uri="{FF2B5EF4-FFF2-40B4-BE49-F238E27FC236}">
                  <a16:creationId xmlns:a16="http://schemas.microsoft.com/office/drawing/2014/main" id="{039945E2-5106-454E-8074-2AAA3D58F3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6" y="2249"/>
              <a:ext cx="589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9" name="Rectangle 81">
              <a:extLst>
                <a:ext uri="{FF2B5EF4-FFF2-40B4-BE49-F238E27FC236}">
                  <a16:creationId xmlns:a16="http://schemas.microsoft.com/office/drawing/2014/main" id="{590B5A60-63DE-49C4-BC00-B3F525B608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" y="2385"/>
              <a:ext cx="13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s-MX" altLang="es-MX" sz="600">
                  <a:solidFill>
                    <a:srgbClr val="000000"/>
                  </a:solidFill>
                </a:rPr>
                <a:t> </a:t>
              </a:r>
              <a:endParaRPr lang="es-MX" altLang="es-MX"/>
            </a:p>
          </p:txBody>
        </p:sp>
        <p:sp>
          <p:nvSpPr>
            <p:cNvPr id="4104" name="Rectangle 86">
              <a:extLst>
                <a:ext uri="{FF2B5EF4-FFF2-40B4-BE49-F238E27FC236}">
                  <a16:creationId xmlns:a16="http://schemas.microsoft.com/office/drawing/2014/main" id="{2EA8231D-095C-47E7-8D73-3B17BB7C0A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2" y="2608"/>
              <a:ext cx="13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s-MX" altLang="es-MX" sz="600">
                  <a:solidFill>
                    <a:srgbClr val="000000"/>
                  </a:solidFill>
                </a:rPr>
                <a:t> </a:t>
              </a:r>
              <a:endParaRPr lang="es-MX" altLang="es-MX"/>
            </a:p>
          </p:txBody>
        </p:sp>
        <p:sp>
          <p:nvSpPr>
            <p:cNvPr id="4105" name="Rectangle 87">
              <a:extLst>
                <a:ext uri="{FF2B5EF4-FFF2-40B4-BE49-F238E27FC236}">
                  <a16:creationId xmlns:a16="http://schemas.microsoft.com/office/drawing/2014/main" id="{6E7F76EA-586C-4452-8DE5-2CCC7CA901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" y="2796"/>
              <a:ext cx="909" cy="543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4184" name="Picture 88">
              <a:extLst>
                <a:ext uri="{FF2B5EF4-FFF2-40B4-BE49-F238E27FC236}">
                  <a16:creationId xmlns:a16="http://schemas.microsoft.com/office/drawing/2014/main" id="{B6FA7C82-6D7B-47A5-96C5-71D45A9F04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1" y="2895"/>
              <a:ext cx="479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4" name="Rectangle 98">
              <a:extLst>
                <a:ext uri="{FF2B5EF4-FFF2-40B4-BE49-F238E27FC236}">
                  <a16:creationId xmlns:a16="http://schemas.microsoft.com/office/drawing/2014/main" id="{F89DBBF8-9CC7-4821-AFB8-509D84B0A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" y="3389"/>
              <a:ext cx="909" cy="543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4195" name="Picture 99">
              <a:extLst>
                <a:ext uri="{FF2B5EF4-FFF2-40B4-BE49-F238E27FC236}">
                  <a16:creationId xmlns:a16="http://schemas.microsoft.com/office/drawing/2014/main" id="{C3B0E796-1CA0-40AB-BE03-E49F509DEA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2" y="3487"/>
              <a:ext cx="557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06" name="Picture 110">
              <a:extLst>
                <a:ext uri="{FF2B5EF4-FFF2-40B4-BE49-F238E27FC236}">
                  <a16:creationId xmlns:a16="http://schemas.microsoft.com/office/drawing/2014/main" id="{46BEED60-F956-4A2A-960F-F546685F59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1" y="2903"/>
              <a:ext cx="623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33" name="Rectangle 117">
              <a:extLst>
                <a:ext uri="{FF2B5EF4-FFF2-40B4-BE49-F238E27FC236}">
                  <a16:creationId xmlns:a16="http://schemas.microsoft.com/office/drawing/2014/main" id="{E54C85DF-9C33-43A9-A04A-C0785282C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9" y="2762"/>
              <a:ext cx="909" cy="544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4214" name="Picture 118">
              <a:extLst>
                <a:ext uri="{FF2B5EF4-FFF2-40B4-BE49-F238E27FC236}">
                  <a16:creationId xmlns:a16="http://schemas.microsoft.com/office/drawing/2014/main" id="{92E8BC54-2199-45D9-B3CD-50959E6A98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8" y="2891"/>
              <a:ext cx="631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15" name="Picture 119">
              <a:extLst>
                <a:ext uri="{FF2B5EF4-FFF2-40B4-BE49-F238E27FC236}">
                  <a16:creationId xmlns:a16="http://schemas.microsoft.com/office/drawing/2014/main" id="{3865A22F-045E-44E9-8DFE-832FE66906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8" y="2891"/>
              <a:ext cx="631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43" name="Rectangle 125">
              <a:extLst>
                <a:ext uri="{FF2B5EF4-FFF2-40B4-BE49-F238E27FC236}">
                  <a16:creationId xmlns:a16="http://schemas.microsoft.com/office/drawing/2014/main" id="{F87675BB-6C90-47A1-AE80-F0E9C1D49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9" y="3378"/>
              <a:ext cx="909" cy="464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4222" name="Picture 126">
              <a:extLst>
                <a:ext uri="{FF2B5EF4-FFF2-40B4-BE49-F238E27FC236}">
                  <a16:creationId xmlns:a16="http://schemas.microsoft.com/office/drawing/2014/main" id="{72E57F0C-4514-46FD-BB51-F2B7FE694B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7" y="3495"/>
              <a:ext cx="592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23" name="Picture 127">
              <a:extLst>
                <a:ext uri="{FF2B5EF4-FFF2-40B4-BE49-F238E27FC236}">
                  <a16:creationId xmlns:a16="http://schemas.microsoft.com/office/drawing/2014/main" id="{5B046A1C-0F35-4B35-90A9-244EA81461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7" y="3495"/>
              <a:ext cx="592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49" name="Rectangle 133">
              <a:extLst>
                <a:ext uri="{FF2B5EF4-FFF2-40B4-BE49-F238E27FC236}">
                  <a16:creationId xmlns:a16="http://schemas.microsoft.com/office/drawing/2014/main" id="{29CDF27E-DECE-40FE-B32B-8B0B69CDF6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2" y="1584"/>
              <a:ext cx="797" cy="479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24" name="Rectangle 140">
              <a:extLst>
                <a:ext uri="{FF2B5EF4-FFF2-40B4-BE49-F238E27FC236}">
                  <a16:creationId xmlns:a16="http://schemas.microsoft.com/office/drawing/2014/main" id="{CF780368-887F-40C6-A37D-D7BA3F8A5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1954"/>
              <a:ext cx="13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s-MX" altLang="es-MX" sz="600">
                  <a:solidFill>
                    <a:srgbClr val="000000"/>
                  </a:solidFill>
                </a:rPr>
                <a:t> </a:t>
              </a:r>
              <a:endParaRPr lang="es-MX" altLang="es-MX"/>
            </a:p>
          </p:txBody>
        </p:sp>
        <p:sp>
          <p:nvSpPr>
            <p:cNvPr id="1025" name="Rectangle 141">
              <a:extLst>
                <a:ext uri="{FF2B5EF4-FFF2-40B4-BE49-F238E27FC236}">
                  <a16:creationId xmlns:a16="http://schemas.microsoft.com/office/drawing/2014/main" id="{3C440110-2901-4DE5-AFEC-A178F0E93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5" y="1584"/>
              <a:ext cx="797" cy="479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29" name="Rectangle 144">
              <a:extLst>
                <a:ext uri="{FF2B5EF4-FFF2-40B4-BE49-F238E27FC236}">
                  <a16:creationId xmlns:a16="http://schemas.microsoft.com/office/drawing/2014/main" id="{ECC2BAC8-F957-4EB3-B9FE-D537CA55E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6" y="1731"/>
              <a:ext cx="13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s-MX" altLang="es-MX" sz="600">
                  <a:solidFill>
                    <a:srgbClr val="000000"/>
                  </a:solidFill>
                </a:rPr>
                <a:t> </a:t>
              </a:r>
              <a:endParaRPr lang="es-MX" altLang="es-MX"/>
            </a:p>
          </p:txBody>
        </p:sp>
        <p:sp>
          <p:nvSpPr>
            <p:cNvPr id="1033" name="Rectangle 148">
              <a:extLst>
                <a:ext uri="{FF2B5EF4-FFF2-40B4-BE49-F238E27FC236}">
                  <a16:creationId xmlns:a16="http://schemas.microsoft.com/office/drawing/2014/main" id="{E7E400D8-4337-497D-9573-054FD491CF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5" y="1954"/>
              <a:ext cx="13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s-MX" altLang="es-MX" sz="600">
                  <a:solidFill>
                    <a:srgbClr val="000000"/>
                  </a:solidFill>
                </a:rPr>
                <a:t> </a:t>
              </a:r>
              <a:endParaRPr lang="es-MX" altLang="es-MX"/>
            </a:p>
          </p:txBody>
        </p:sp>
      </p:grpSp>
      <p:sp>
        <p:nvSpPr>
          <p:cNvPr id="153" name="CuadroTexto 152">
            <a:extLst>
              <a:ext uri="{FF2B5EF4-FFF2-40B4-BE49-F238E27FC236}">
                <a16:creationId xmlns:a16="http://schemas.microsoft.com/office/drawing/2014/main" id="{2BFF0CE5-B0EF-4D4D-911D-554523E90967}"/>
              </a:ext>
            </a:extLst>
          </p:cNvPr>
          <p:cNvSpPr txBox="1"/>
          <p:nvPr/>
        </p:nvSpPr>
        <p:spPr>
          <a:xfrm>
            <a:off x="4694238" y="1984068"/>
            <a:ext cx="1285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María Dolores Villanueva Sánchez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Asistente </a:t>
            </a:r>
          </a:p>
          <a:p>
            <a:pPr algn="ctr"/>
            <a:endParaRPr lang="es-MX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Apoyo Administrativo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M03025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Eventual </a:t>
            </a:r>
          </a:p>
          <a:p>
            <a:pPr algn="ctr"/>
            <a:endParaRPr lang="es-MX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CuadroTexto 153">
            <a:extLst>
              <a:ext uri="{FF2B5EF4-FFF2-40B4-BE49-F238E27FC236}">
                <a16:creationId xmlns:a16="http://schemas.microsoft.com/office/drawing/2014/main" id="{3BAE8D4A-7DBA-41BE-A5EE-22C7E4C9B4A6}"/>
              </a:ext>
            </a:extLst>
          </p:cNvPr>
          <p:cNvSpPr txBox="1"/>
          <p:nvPr/>
        </p:nvSpPr>
        <p:spPr>
          <a:xfrm>
            <a:off x="6211888" y="2025046"/>
            <a:ext cx="11902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Martha Martínez Reyes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Asistente</a:t>
            </a:r>
          </a:p>
          <a:p>
            <a:pPr algn="ctr"/>
            <a:endParaRPr lang="es-MX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Apoyo Administrativo en Salud A5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M03021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</a:p>
        </p:txBody>
      </p:sp>
      <p:sp>
        <p:nvSpPr>
          <p:cNvPr id="155" name="CuadroTexto 154">
            <a:extLst>
              <a:ext uri="{FF2B5EF4-FFF2-40B4-BE49-F238E27FC236}">
                <a16:creationId xmlns:a16="http://schemas.microsoft.com/office/drawing/2014/main" id="{7AF99399-89EE-4956-BAA9-F8BB6F33A9B1}"/>
              </a:ext>
            </a:extLst>
          </p:cNvPr>
          <p:cNvSpPr txBox="1"/>
          <p:nvPr/>
        </p:nvSpPr>
        <p:spPr>
          <a:xfrm>
            <a:off x="2836071" y="2990851"/>
            <a:ext cx="1285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Sergio Osvaldo Duque </a:t>
            </a:r>
            <a:r>
              <a:rPr lang="es-MX" sz="600" dirty="0" err="1">
                <a:latin typeface="Arial" panose="020B0604020202020204" pitchFamily="34" charset="0"/>
                <a:cs typeface="Arial" panose="020B0604020202020204" pitchFamily="34" charset="0"/>
              </a:rPr>
              <a:t>Retiz</a:t>
            </a:r>
            <a:endParaRPr lang="es-MX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Coordinador Giras y Eventos</a:t>
            </a:r>
          </a:p>
          <a:p>
            <a:pPr algn="ctr"/>
            <a:endParaRPr lang="es-MX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Apoyo Administrativo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M03025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Eventual </a:t>
            </a:r>
          </a:p>
        </p:txBody>
      </p:sp>
      <p:sp>
        <p:nvSpPr>
          <p:cNvPr id="156" name="CuadroTexto 155">
            <a:extLst>
              <a:ext uri="{FF2B5EF4-FFF2-40B4-BE49-F238E27FC236}">
                <a16:creationId xmlns:a16="http://schemas.microsoft.com/office/drawing/2014/main" id="{FA6A4DD4-E469-40AE-A7C3-A1E7E340970C}"/>
              </a:ext>
            </a:extLst>
          </p:cNvPr>
          <p:cNvSpPr txBox="1"/>
          <p:nvPr/>
        </p:nvSpPr>
        <p:spPr>
          <a:xfrm>
            <a:off x="4500563" y="2976684"/>
            <a:ext cx="13620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Gabriela Rodríguez Velázquez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Coordinador de Relaciones Públicas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Apoyo Administrativo en Salud A1</a:t>
            </a:r>
          </a:p>
          <a:p>
            <a:pPr algn="ctr"/>
            <a:endParaRPr lang="es-MX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M03025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Formalizados III</a:t>
            </a:r>
          </a:p>
        </p:txBody>
      </p:sp>
      <p:sp>
        <p:nvSpPr>
          <p:cNvPr id="157" name="CuadroTexto 156">
            <a:extLst>
              <a:ext uri="{FF2B5EF4-FFF2-40B4-BE49-F238E27FC236}">
                <a16:creationId xmlns:a16="http://schemas.microsoft.com/office/drawing/2014/main" id="{BF7E11F8-8A56-4C73-AE3B-9095EBD2AB8D}"/>
              </a:ext>
            </a:extLst>
          </p:cNvPr>
          <p:cNvSpPr txBox="1"/>
          <p:nvPr/>
        </p:nvSpPr>
        <p:spPr>
          <a:xfrm>
            <a:off x="6174331" y="3021061"/>
            <a:ext cx="13353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José Jorge Luna Vázquez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Coordinador de Comunicación Social</a:t>
            </a:r>
          </a:p>
          <a:p>
            <a:pPr algn="ctr"/>
            <a:endParaRPr lang="es-MX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Subdirector Estatal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CF34261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</a:p>
        </p:txBody>
      </p:sp>
      <p:sp>
        <p:nvSpPr>
          <p:cNvPr id="158" name="CuadroTexto 157">
            <a:extLst>
              <a:ext uri="{FF2B5EF4-FFF2-40B4-BE49-F238E27FC236}">
                <a16:creationId xmlns:a16="http://schemas.microsoft.com/office/drawing/2014/main" id="{C96F5B55-C27B-4C65-B245-7BFE878B2DDE}"/>
              </a:ext>
            </a:extLst>
          </p:cNvPr>
          <p:cNvSpPr txBox="1"/>
          <p:nvPr/>
        </p:nvSpPr>
        <p:spPr>
          <a:xfrm>
            <a:off x="2860677" y="3993118"/>
            <a:ext cx="12858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Fernando Reyes Rodríguez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Auxiliar de Giras y Eventos </a:t>
            </a:r>
          </a:p>
          <a:p>
            <a:pPr algn="ctr"/>
            <a:endParaRPr lang="es-MX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Apoyo Administrativo en Salud A1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M03025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Formalizados I</a:t>
            </a:r>
          </a:p>
        </p:txBody>
      </p:sp>
      <p:sp>
        <p:nvSpPr>
          <p:cNvPr id="160" name="CuadroTexto 159">
            <a:extLst>
              <a:ext uri="{FF2B5EF4-FFF2-40B4-BE49-F238E27FC236}">
                <a16:creationId xmlns:a16="http://schemas.microsoft.com/office/drawing/2014/main" id="{F8986943-CFE7-477A-9E88-7E8DBAEF087E}"/>
              </a:ext>
            </a:extLst>
          </p:cNvPr>
          <p:cNvSpPr txBox="1"/>
          <p:nvPr/>
        </p:nvSpPr>
        <p:spPr>
          <a:xfrm>
            <a:off x="2880519" y="4932841"/>
            <a:ext cx="12858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Jesús Alberto Álvarez Coronado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Auxiliar de Giras y Eventos </a:t>
            </a:r>
          </a:p>
          <a:p>
            <a:pPr algn="ctr"/>
            <a:endParaRPr lang="es-MX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Apoyo Administrativo en Salud A1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M03025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Formalizados III</a:t>
            </a:r>
          </a:p>
        </p:txBody>
      </p:sp>
      <p:sp>
        <p:nvSpPr>
          <p:cNvPr id="161" name="CuadroTexto 160">
            <a:extLst>
              <a:ext uri="{FF2B5EF4-FFF2-40B4-BE49-F238E27FC236}">
                <a16:creationId xmlns:a16="http://schemas.microsoft.com/office/drawing/2014/main" id="{7DB0B514-BF78-474F-BE81-CEF9E8507951}"/>
              </a:ext>
            </a:extLst>
          </p:cNvPr>
          <p:cNvSpPr txBox="1"/>
          <p:nvPr/>
        </p:nvSpPr>
        <p:spPr>
          <a:xfrm>
            <a:off x="6199043" y="3925685"/>
            <a:ext cx="12858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Priscila Chavarría Rojas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Auxiliar de Comunicación Social y Audiovisual</a:t>
            </a:r>
          </a:p>
          <a:p>
            <a:pPr algn="ctr"/>
            <a:endParaRPr lang="es-MX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Apoyo Administrativo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M03025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Eventual </a:t>
            </a:r>
          </a:p>
        </p:txBody>
      </p:sp>
      <p:sp>
        <p:nvSpPr>
          <p:cNvPr id="162" name="CuadroTexto 161">
            <a:extLst>
              <a:ext uri="{FF2B5EF4-FFF2-40B4-BE49-F238E27FC236}">
                <a16:creationId xmlns:a16="http://schemas.microsoft.com/office/drawing/2014/main" id="{EF0A646A-5B80-48DD-8E59-A176DBCAEB53}"/>
              </a:ext>
            </a:extLst>
          </p:cNvPr>
          <p:cNvSpPr txBox="1"/>
          <p:nvPr/>
        </p:nvSpPr>
        <p:spPr>
          <a:xfrm>
            <a:off x="7685856" y="3010148"/>
            <a:ext cx="14594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Pedro Soto Salazar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Coordinador de Diseño e Imagen Institucional</a:t>
            </a:r>
          </a:p>
          <a:p>
            <a:pPr algn="ctr"/>
            <a:endParaRPr lang="es-MX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Apoyo Administrativo en Salud A1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M03025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Formalizados III</a:t>
            </a:r>
          </a:p>
        </p:txBody>
      </p:sp>
      <p:sp>
        <p:nvSpPr>
          <p:cNvPr id="163" name="CuadroTexto 162">
            <a:extLst>
              <a:ext uri="{FF2B5EF4-FFF2-40B4-BE49-F238E27FC236}">
                <a16:creationId xmlns:a16="http://schemas.microsoft.com/office/drawing/2014/main" id="{1F9D29D4-8FF3-4401-823E-46BAC02FE5C4}"/>
              </a:ext>
            </a:extLst>
          </p:cNvPr>
          <p:cNvSpPr txBox="1"/>
          <p:nvPr/>
        </p:nvSpPr>
        <p:spPr>
          <a:xfrm>
            <a:off x="6077566" y="4881492"/>
            <a:ext cx="1479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Karla Itzel Ruíz Moreno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Fotógrafa </a:t>
            </a:r>
          </a:p>
          <a:p>
            <a:pPr algn="ctr"/>
            <a:endParaRPr lang="es-MX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Apoyo Administrativo en Salud A1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M03025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Formalizados III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B2E6DEBA-A5C1-4363-B6B7-47AF2744E525}"/>
              </a:ext>
            </a:extLst>
          </p:cNvPr>
          <p:cNvSpPr txBox="1"/>
          <p:nvPr/>
        </p:nvSpPr>
        <p:spPr>
          <a:xfrm>
            <a:off x="5526527" y="1199298"/>
            <a:ext cx="1215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Ricardo Omar Castillo </a:t>
            </a:r>
            <a:r>
              <a:rPr lang="es-MX" sz="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Castillo</a:t>
            </a:r>
            <a:r>
              <a:rPr lang="es-MX" sz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MX" sz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de Vinculación y Enlace</a:t>
            </a:r>
          </a:p>
          <a:p>
            <a:pPr algn="ctr"/>
            <a:endParaRPr lang="es-MX" sz="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CF34261</a:t>
            </a:r>
          </a:p>
          <a:p>
            <a:pPr algn="ctr"/>
            <a:r>
              <a:rPr lang="es-MX" sz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</a:p>
        </p:txBody>
      </p:sp>
      <p:pic>
        <p:nvPicPr>
          <p:cNvPr id="79" name="Imagen 2">
            <a:extLst>
              <a:ext uri="{FF2B5EF4-FFF2-40B4-BE49-F238E27FC236}">
                <a16:creationId xmlns:a16="http://schemas.microsoft.com/office/drawing/2014/main" id="{B06A00A3-5E0F-4E84-B48A-3436B34C27DA}"/>
              </a:ext>
            </a:extLst>
          </p:cNvPr>
          <p:cNvPicPr>
            <a:picLocks noChangeArrowheads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58"/>
          <a:stretch/>
        </p:blipFill>
        <p:spPr bwMode="auto">
          <a:xfrm>
            <a:off x="0" y="157150"/>
            <a:ext cx="3032374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325C822-B85C-457A-822D-8E6E44EF2DBE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9520238" y="240549"/>
            <a:ext cx="2341067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7209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2205</Words>
  <Application>Microsoft Office PowerPoint</Application>
  <PresentationFormat>Panorámica</PresentationFormat>
  <Paragraphs>757</Paragraphs>
  <Slides>14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Rhumanos</dc:creator>
  <cp:lastModifiedBy>Claudia Delia Morales Guerrero</cp:lastModifiedBy>
  <cp:revision>51</cp:revision>
  <cp:lastPrinted>2024-03-20T19:00:39Z</cp:lastPrinted>
  <dcterms:created xsi:type="dcterms:W3CDTF">2024-03-20T17:15:17Z</dcterms:created>
  <dcterms:modified xsi:type="dcterms:W3CDTF">2024-04-05T19:04:24Z</dcterms:modified>
</cp:coreProperties>
</file>